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899" r:id="rId2"/>
    <p:sldId id="3931" r:id="rId3"/>
    <p:sldId id="3892" r:id="rId4"/>
    <p:sldId id="3927" r:id="rId5"/>
    <p:sldId id="3930" r:id="rId6"/>
    <p:sldId id="3928" r:id="rId7"/>
    <p:sldId id="3698" r:id="rId8"/>
    <p:sldId id="3913" r:id="rId9"/>
    <p:sldId id="3947" r:id="rId10"/>
    <p:sldId id="3893" r:id="rId11"/>
    <p:sldId id="3454" r:id="rId12"/>
    <p:sldId id="3951" r:id="rId13"/>
    <p:sldId id="266" r:id="rId14"/>
    <p:sldId id="3399" r:id="rId15"/>
    <p:sldId id="3894" r:id="rId16"/>
    <p:sldId id="3933" r:id="rId17"/>
    <p:sldId id="3935" r:id="rId18"/>
    <p:sldId id="3936" r:id="rId19"/>
    <p:sldId id="3937" r:id="rId20"/>
    <p:sldId id="394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24F0-AAEE-4F56-9C04-7D1B16693D66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0F9D3-9790-4472-81C3-3AB6480A2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048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69249-CD9C-E736-9DD1-9844C0CF4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B0BACB7-A33E-F7C9-A1CF-94EB7E551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E6D28C-8E1E-09B4-ABBD-616C3FEC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6277ED-E354-426F-7C65-8ADCE0D8C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84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0219-0E56-CB79-F2B6-82E82683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889C6FF-5550-0569-693D-F83F12A05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BD4C7E8-2310-25C1-5ABF-13362180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EB9B3D-BC39-6FD8-AF86-4C9D6AB33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156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A2AC1-080E-B37C-5770-980C7990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6AAEFC5-98E4-D804-6DED-136226C5C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1F8D1D0-A589-9023-8E6F-F66F39733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2DF410-D579-A82F-B7F3-5E53E7663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314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EBBEF-E9A2-4F6A-112A-B104E819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F58ABCD-7F3E-42E6-28FB-6D91EFE50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9FE7707-6240-D026-BEC5-8B1A6777A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FC67EEE-5E56-3A29-D4AC-5CC5A26D2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183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A929-19F0-A1F8-4542-D97FEA6D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2602803-1403-EC44-3306-19108F9BB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65A8728-403E-01C0-F083-E43599C44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E65522-6CBF-98D6-3715-A9CD956E7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7609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6DEC-6F9F-4918-0133-F7F66CF2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1F506DB-4631-21DA-EB8B-39707F5FF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3DEEA6C-353B-05DF-BC80-E7A415D8F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A00856-D0AE-8400-1FD2-25F3DBF42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51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D2E8A-ACAE-3B62-3A6E-1397DA75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3EEDB9E-7D6C-2DE3-2E95-8B75CB6B5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DFAAEFA-F0D2-2BFE-D4B4-CF1C7B7AA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B4F985-4600-669D-F20A-0517402CD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0F601-59D6-A093-C339-3DB8C43CD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9168C54-BDAF-8F9B-EBF4-5977BF4F4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589C5E9-2027-F2FF-23CE-80B6BB265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8F8181-0CC9-F55E-4C39-D2092A1AB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6558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69571-8DFB-3052-473A-F52B05E9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147CB0B-4605-CBD3-70D3-396022E700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996BBFA-9FDF-B5BF-83BD-40A3C1E13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B0F8574-4BB2-9B8A-C734-9367B9EBB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123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75EB1-6D86-6BBE-B477-8CED3A5E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91DA80A-2320-164E-F9EC-7907C3999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72236B9-7412-549C-2F22-774D6BAE2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CFCB29-A718-E0AE-BB20-5FAF3CDBC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220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AD742-0189-8841-9C68-7592F1F53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E06314A-84F4-7FAC-CD3A-F6C92E251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EB344C3-4984-D228-F41C-9D44E4883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DED9CE-452A-64F3-C92D-A9BACE780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897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C7B3B-2D50-D628-A523-F0A6FC278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02B1D8B-4A03-3598-AF11-A2F0EAE2B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9A5B503-0647-E945-DF1B-22C3B2D41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65FEFA-ACED-0E8B-7064-63F9AA387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52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44F2-92DA-C4C7-A4F6-29F5B1B2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B16035D-1335-AA4B-CF12-BC7594A49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B8B5B0D-22DA-487E-4353-ADE88F83F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677ABA-2209-8686-8C7F-D5B11BB63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43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5937D-072A-ED25-D990-4F320FB44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83BFBBC-D98F-242B-61F8-A89E73A27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4F10B13-B1C1-0FD9-368B-72D4AC713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DCCD49-748B-9E49-1207-1802EB8F4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16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0219-0E56-CB79-F2B6-82E82683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889C6FF-5550-0569-693D-F83F12A05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BD4C7E8-2310-25C1-5ABF-13362180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EB9B3D-BC39-6FD8-AF86-4C9D6AB33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984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A9B5DA-E05F-3708-DDD7-CDEA154BA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4BB9629-1144-05C4-33FE-4BD387C35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ED7F05-9748-499C-65F2-850000E6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26BB02-AE02-6CE9-1ECB-FAF1E68B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15DB3E-0C07-9971-6399-05F01B7D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36C94-3123-CE8E-79C9-F2E5D69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7A84A1-4E33-3A4D-1EFE-660ADD64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8230ED-8D51-80BC-AD55-90C09292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9589BC-2CF5-3BD4-AB18-D70BA518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F42A8-86BE-E53F-4F75-BF248CDB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47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BA21BD-FAFE-C66C-5AD5-36DF42A96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4C52F37-6300-2D88-08C7-969429444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48CF06-A983-E82F-B73F-84C00D19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5B35D3-F09A-C17A-AB62-3C41F5B8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844AE6-5639-4F1F-D42C-950047AD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07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FF1B63-AFC8-B34B-DC86-BC7CBC5A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0A6FF9-6761-FA94-C650-27F5E002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B09D5D-7586-0C80-EF3D-0EB7E932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792740-54D2-4A94-2720-3599630A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89B7E8-BD24-0E1C-3321-59476E42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996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68AC2-1D66-46FB-AF59-D28FC738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7A4731-B16D-5301-29EB-495E30D03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3AC59-2BC7-2B37-D2FE-CE3BBBDC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3A919F-0F99-28C4-B5EB-7546A432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320630-9B91-C0C5-8371-AC7EA3F2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18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6CC822-77DE-A2CB-861C-DBC53E54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51571E-FFA1-FDB9-BE6B-2744B5F45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774653-3476-4538-F563-5A8B35509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BC8646-6E1C-FE1B-F286-FDDB49CB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F370D7-364C-896F-7D65-6F4261BC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5EA5D10-A5E7-3FBF-407B-00680197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12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4BFA8-414E-869D-F4F8-76F68C5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A038-1100-F502-D4E0-EA1A59BD4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FDC0A6-D61F-AD47-55EE-03F0F2C43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CCDC28C-D7F3-1D64-2C5E-ED1B879ED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AAA67B8-FF00-9655-504A-33C97EBBF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0EDB5CC-473E-280F-D0B7-48770728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12D3938-11F6-A2D1-2CBE-383B53C0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C74AB0E-15E9-21AE-4104-F7404915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77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1261C9-3A42-1240-F766-76958FA5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746E6E8-38DF-83B5-539D-DAEDBE30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7B491F-2EEA-BD96-CA76-24976F69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3DD6FA6-730B-8CC8-5B91-C409CEF8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25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DADF5F3-5F99-29C1-A6CA-42D1D449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D0A948-50C1-F54D-53F4-835AF9DD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015337-7C8C-0351-2274-975DA5A0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1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184B0A-4D6E-7629-126D-7990C103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85CA2F-295E-8EEC-54FC-C6A7EEB1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C2C27F-B727-D448-BF21-7F681CFBF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13C6707-46EB-4211-FCE2-FFF33CAA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713281-8EAF-858A-35B0-0EA823B2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D87C2C-D78E-DD75-2DB0-65FF0171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01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035BDA-EE37-3E11-1E81-D2EF92EF4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3B478A-B083-DB4E-A734-73C3BCBB3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B7543FF-7955-E6FF-6B34-88221D7CF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F240439-00AC-05D4-0051-B348C9F7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993B8FD-4254-24EB-EB47-EF2B34B9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30FA5F-D4AC-C6ED-253C-B66817DC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344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42009F-3765-C5EB-7FDA-8CBED8C8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E80A6-8F73-0419-0F3E-70C23899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511C7A-222D-5EBF-FBDD-13688483A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75C237-FB5B-60DD-038D-64B57B488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ABDD01-5B39-3CBB-91FC-E2F0FEE9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118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itastk.co.jp/sciencelibrary/pickup/dorsal-ventral-forebrain-organoid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102BA-F0F4-B63B-E1AF-92C530594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B6D839-00B2-F0F0-819B-5E4AB6EE0E80}"/>
              </a:ext>
            </a:extLst>
          </p:cNvPr>
          <p:cNvSpPr txBox="1"/>
          <p:nvPr/>
        </p:nvSpPr>
        <p:spPr>
          <a:xfrm>
            <a:off x="1356850" y="2767282"/>
            <a:ext cx="9379975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accent5">
                    <a:lumMod val="50000"/>
                  </a:scheme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アセンブロイド</a:t>
            </a:r>
            <a:endParaRPr kumimoji="1" lang="en-US" altLang="ja-JP" sz="9600" dirty="0">
              <a:solidFill>
                <a:schemeClr val="accent5">
                  <a:lumMod val="50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0B4BBAC-9F5A-68DE-6BDD-F361D4231771}"/>
              </a:ext>
            </a:extLst>
          </p:cNvPr>
          <p:cNvSpPr txBox="1"/>
          <p:nvPr/>
        </p:nvSpPr>
        <p:spPr>
          <a:xfrm rot="1758246">
            <a:off x="8826831" y="3535716"/>
            <a:ext cx="776749" cy="769441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A9A9882-D0B1-F28A-4EA9-09B6CE5B3750}"/>
              </a:ext>
            </a:extLst>
          </p:cNvPr>
          <p:cNvSpPr txBox="1"/>
          <p:nvPr/>
        </p:nvSpPr>
        <p:spPr>
          <a:xfrm>
            <a:off x="4646340" y="4203831"/>
            <a:ext cx="3287696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rgbClr val="C00000"/>
                </a:solidFill>
                <a:latin typeface="Britannic Bold" panose="020B0903060703020204" pitchFamily="34" charset="0"/>
              </a:rPr>
              <a:t>Assembroid</a:t>
            </a:r>
            <a:endParaRPr kumimoji="1" lang="ja-JP" altLang="en-US" sz="4400" dirty="0">
              <a:solidFill>
                <a:srgbClr val="C00000"/>
              </a:solidFill>
              <a:latin typeface="Britannic Bold" panose="020B090306070302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C7409FA-9E03-4DDD-AB42-77F6C46D1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3" y="4489302"/>
            <a:ext cx="2225964" cy="22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76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7028-231F-8172-3025-EFF1FDB3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23F21A-4067-BEAF-93BA-3ACF9FC0855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哺乳類はお尻でも呼吸する。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B81C70-DFF5-3CCC-00B6-111E189F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94" y="655049"/>
            <a:ext cx="6682154" cy="591449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D26A82-652C-C820-3D29-64DA292CCC91}"/>
              </a:ext>
            </a:extLst>
          </p:cNvPr>
          <p:cNvSpPr txBox="1"/>
          <p:nvPr/>
        </p:nvSpPr>
        <p:spPr>
          <a:xfrm>
            <a:off x="4070394" y="6569540"/>
            <a:ext cx="68853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（出所）讀賣新聞オンライン：</a:t>
            </a:r>
            <a:r>
              <a:rPr lang="en-US" altLang="ja-JP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https://www.yomiuri.co.jp/pluralphoto/20240913-OYT1I50021/</a:t>
            </a:r>
            <a:endParaRPr lang="ja-JP" altLang="en-US" sz="11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F4240A2-E8C1-3D80-1580-0D340039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7" y="870979"/>
            <a:ext cx="3534134" cy="127039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9F8218-F059-6239-1C2F-8610E05A0BC9}"/>
              </a:ext>
            </a:extLst>
          </p:cNvPr>
          <p:cNvSpPr txBox="1"/>
          <p:nvPr/>
        </p:nvSpPr>
        <p:spPr>
          <a:xfrm>
            <a:off x="21868" y="2102839"/>
            <a:ext cx="37252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Improbable </a:t>
            </a:r>
            <a:r>
              <a:rPr lang="en-US" altLang="ja-JP" sz="1000" b="1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Research:https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://improbable.com/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2050" name="Picture 2" descr="This is Improbable Too: Synchronized Cows, Speedy Brain Extractors and More WTF Research">
            <a:extLst>
              <a:ext uri="{FF2B5EF4-FFF2-40B4-BE49-F238E27FC236}">
                <a16:creationId xmlns:a16="http://schemas.microsoft.com/office/drawing/2014/main" id="{04FAEB25-2413-3767-A501-A1EFC600E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9" y="2432952"/>
            <a:ext cx="2689670" cy="413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FB4306-CD36-0515-ED4B-1B829BAA5127}"/>
              </a:ext>
            </a:extLst>
          </p:cNvPr>
          <p:cNvSpPr txBox="1"/>
          <p:nvPr/>
        </p:nvSpPr>
        <p:spPr>
          <a:xfrm>
            <a:off x="1173295" y="6569540"/>
            <a:ext cx="1437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Amazon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77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B91481A-8BC9-0153-45F2-A967DC5B8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E70F4F-0068-BA4F-86DA-069E75A81E2D}"/>
              </a:ext>
            </a:extLst>
          </p:cNvPr>
          <p:cNvSpPr txBox="1"/>
          <p:nvPr/>
        </p:nvSpPr>
        <p:spPr>
          <a:xfrm>
            <a:off x="1" y="281412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がん</a:t>
            </a:r>
            <a:r>
              <a:rPr kumimoji="1" lang="ja-JP" altLang="en-US" sz="8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幹</a:t>
            </a:r>
            <a:r>
              <a:rPr kumimoji="1" lang="ja-JP" altLang="en-US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細胞</a:t>
            </a:r>
            <a:endParaRPr kumimoji="1" lang="en-US" altLang="ja-JP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6" name="Picture 2" descr="クラゲのキャラクター">
            <a:extLst>
              <a:ext uri="{FF2B5EF4-FFF2-40B4-BE49-F238E27FC236}">
                <a16:creationId xmlns:a16="http://schemas.microsoft.com/office/drawing/2014/main" id="{DD04689B-DD73-35BC-3788-F5766797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7634">
            <a:off x="4740726" y="826085"/>
            <a:ext cx="1795686" cy="188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C4A9762-B02A-9658-8E17-49A2B22E59C6}"/>
              </a:ext>
            </a:extLst>
          </p:cNvPr>
          <p:cNvSpPr/>
          <p:nvPr/>
        </p:nvSpPr>
        <p:spPr>
          <a:xfrm rot="885712">
            <a:off x="1350026" y="1069901"/>
            <a:ext cx="3014281" cy="11811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>
                <a:solidFill>
                  <a:schemeClr val="accent2">
                    <a:lumMod val="50000"/>
                  </a:schemeClr>
                </a:solidFill>
              </a:rPr>
              <a:t>豆知識</a:t>
            </a:r>
          </a:p>
        </p:txBody>
      </p:sp>
    </p:spTree>
    <p:extLst>
      <p:ext uri="{BB962C8B-B14F-4D97-AF65-F5344CB8AC3E}">
        <p14:creationId xmlns:p14="http://schemas.microsoft.com/office/powerpoint/2010/main" val="1346605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9BD12-237B-DE86-ED80-705C2082E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A4154C55-1D88-D1EA-0AAF-C38DF9422620}"/>
              </a:ext>
            </a:extLst>
          </p:cNvPr>
          <p:cNvSpPr/>
          <p:nvPr/>
        </p:nvSpPr>
        <p:spPr>
          <a:xfrm>
            <a:off x="0" y="-285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ガンにも幹細胞がある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BD2B4D3A-4317-E9C3-6F04-D3352877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35" y="1253435"/>
            <a:ext cx="3010129" cy="48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66960" y="3998848"/>
            <a:ext cx="212090" cy="21361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86543" y="3573653"/>
            <a:ext cx="610235" cy="596265"/>
            <a:chOff x="9186543" y="3573653"/>
            <a:chExt cx="610235" cy="5962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6543" y="3812921"/>
              <a:ext cx="212090" cy="2151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4289" y="3573653"/>
              <a:ext cx="212090" cy="21513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58300" y="3659124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102107" y="0"/>
                  </a:moveTo>
                  <a:lnTo>
                    <a:pt x="62364" y="8203"/>
                  </a:lnTo>
                  <a:lnTo>
                    <a:pt x="29908" y="30575"/>
                  </a:lnTo>
                  <a:lnTo>
                    <a:pt x="8024" y="63757"/>
                  </a:lnTo>
                  <a:lnTo>
                    <a:pt x="0" y="104393"/>
                  </a:lnTo>
                  <a:lnTo>
                    <a:pt x="8024" y="145030"/>
                  </a:lnTo>
                  <a:lnTo>
                    <a:pt x="29908" y="178212"/>
                  </a:lnTo>
                  <a:lnTo>
                    <a:pt x="62364" y="200584"/>
                  </a:lnTo>
                  <a:lnTo>
                    <a:pt x="102107" y="208787"/>
                  </a:lnTo>
                  <a:lnTo>
                    <a:pt x="141851" y="200584"/>
                  </a:lnTo>
                  <a:lnTo>
                    <a:pt x="174307" y="178212"/>
                  </a:lnTo>
                  <a:lnTo>
                    <a:pt x="196191" y="145030"/>
                  </a:lnTo>
                  <a:lnTo>
                    <a:pt x="204215" y="104393"/>
                  </a:lnTo>
                  <a:lnTo>
                    <a:pt x="196191" y="63757"/>
                  </a:lnTo>
                  <a:lnTo>
                    <a:pt x="174307" y="30575"/>
                  </a:lnTo>
                  <a:lnTo>
                    <a:pt x="141851" y="820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58300" y="3659124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0" y="104393"/>
                  </a:moveTo>
                  <a:lnTo>
                    <a:pt x="8024" y="63757"/>
                  </a:lnTo>
                  <a:lnTo>
                    <a:pt x="29908" y="30575"/>
                  </a:lnTo>
                  <a:lnTo>
                    <a:pt x="62364" y="8203"/>
                  </a:lnTo>
                  <a:lnTo>
                    <a:pt x="102107" y="0"/>
                  </a:lnTo>
                  <a:lnTo>
                    <a:pt x="141851" y="8203"/>
                  </a:lnTo>
                  <a:lnTo>
                    <a:pt x="174307" y="30575"/>
                  </a:lnTo>
                  <a:lnTo>
                    <a:pt x="196191" y="63757"/>
                  </a:lnTo>
                  <a:lnTo>
                    <a:pt x="204215" y="104393"/>
                  </a:lnTo>
                  <a:lnTo>
                    <a:pt x="196191" y="145030"/>
                  </a:lnTo>
                  <a:lnTo>
                    <a:pt x="174307" y="178212"/>
                  </a:lnTo>
                  <a:lnTo>
                    <a:pt x="141851" y="200584"/>
                  </a:lnTo>
                  <a:lnTo>
                    <a:pt x="102107" y="208787"/>
                  </a:lnTo>
                  <a:lnTo>
                    <a:pt x="62364" y="200584"/>
                  </a:lnTo>
                  <a:lnTo>
                    <a:pt x="29908" y="178212"/>
                  </a:lnTo>
                  <a:lnTo>
                    <a:pt x="8024" y="145030"/>
                  </a:lnTo>
                  <a:lnTo>
                    <a:pt x="0" y="104393"/>
                  </a:lnTo>
                  <a:close/>
                </a:path>
              </a:pathLst>
            </a:custGeom>
            <a:ln w="634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87484" y="3933444"/>
              <a:ext cx="205740" cy="208915"/>
            </a:xfrm>
            <a:custGeom>
              <a:avLst/>
              <a:gdLst/>
              <a:ahLst/>
              <a:cxnLst/>
              <a:rect l="l" t="t" r="r" b="b"/>
              <a:pathLst>
                <a:path w="205740" h="208914">
                  <a:moveTo>
                    <a:pt x="102870" y="0"/>
                  </a:moveTo>
                  <a:lnTo>
                    <a:pt x="62825" y="8203"/>
                  </a:lnTo>
                  <a:lnTo>
                    <a:pt x="30127" y="30575"/>
                  </a:lnTo>
                  <a:lnTo>
                    <a:pt x="8083" y="63757"/>
                  </a:lnTo>
                  <a:lnTo>
                    <a:pt x="0" y="104393"/>
                  </a:lnTo>
                  <a:lnTo>
                    <a:pt x="8083" y="145030"/>
                  </a:lnTo>
                  <a:lnTo>
                    <a:pt x="30127" y="178212"/>
                  </a:lnTo>
                  <a:lnTo>
                    <a:pt x="62825" y="200584"/>
                  </a:lnTo>
                  <a:lnTo>
                    <a:pt x="102870" y="208787"/>
                  </a:lnTo>
                  <a:lnTo>
                    <a:pt x="142908" y="200584"/>
                  </a:lnTo>
                  <a:lnTo>
                    <a:pt x="175607" y="178212"/>
                  </a:lnTo>
                  <a:lnTo>
                    <a:pt x="197655" y="145030"/>
                  </a:lnTo>
                  <a:lnTo>
                    <a:pt x="205740" y="104393"/>
                  </a:lnTo>
                  <a:lnTo>
                    <a:pt x="197655" y="63757"/>
                  </a:lnTo>
                  <a:lnTo>
                    <a:pt x="175607" y="30575"/>
                  </a:lnTo>
                  <a:lnTo>
                    <a:pt x="142908" y="8203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87484" y="3933444"/>
              <a:ext cx="205740" cy="208915"/>
            </a:xfrm>
            <a:custGeom>
              <a:avLst/>
              <a:gdLst/>
              <a:ahLst/>
              <a:cxnLst/>
              <a:rect l="l" t="t" r="r" b="b"/>
              <a:pathLst>
                <a:path w="205740" h="208914">
                  <a:moveTo>
                    <a:pt x="0" y="104393"/>
                  </a:moveTo>
                  <a:lnTo>
                    <a:pt x="8083" y="63757"/>
                  </a:lnTo>
                  <a:lnTo>
                    <a:pt x="30127" y="30575"/>
                  </a:lnTo>
                  <a:lnTo>
                    <a:pt x="62825" y="8203"/>
                  </a:lnTo>
                  <a:lnTo>
                    <a:pt x="102870" y="0"/>
                  </a:lnTo>
                  <a:lnTo>
                    <a:pt x="142908" y="8203"/>
                  </a:lnTo>
                  <a:lnTo>
                    <a:pt x="175607" y="30575"/>
                  </a:lnTo>
                  <a:lnTo>
                    <a:pt x="197655" y="63757"/>
                  </a:lnTo>
                  <a:lnTo>
                    <a:pt x="205740" y="104393"/>
                  </a:lnTo>
                  <a:lnTo>
                    <a:pt x="197655" y="145030"/>
                  </a:lnTo>
                  <a:lnTo>
                    <a:pt x="175607" y="178212"/>
                  </a:lnTo>
                  <a:lnTo>
                    <a:pt x="142908" y="200584"/>
                  </a:lnTo>
                  <a:lnTo>
                    <a:pt x="102870" y="208787"/>
                  </a:lnTo>
                  <a:lnTo>
                    <a:pt x="62825" y="200584"/>
                  </a:lnTo>
                  <a:lnTo>
                    <a:pt x="30127" y="178212"/>
                  </a:lnTo>
                  <a:lnTo>
                    <a:pt x="8083" y="145030"/>
                  </a:lnTo>
                  <a:lnTo>
                    <a:pt x="0" y="104393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15856" y="3854196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102107" y="0"/>
                  </a:moveTo>
                  <a:lnTo>
                    <a:pt x="62364" y="8203"/>
                  </a:lnTo>
                  <a:lnTo>
                    <a:pt x="29908" y="30575"/>
                  </a:lnTo>
                  <a:lnTo>
                    <a:pt x="8024" y="63757"/>
                  </a:lnTo>
                  <a:lnTo>
                    <a:pt x="0" y="104393"/>
                  </a:lnTo>
                  <a:lnTo>
                    <a:pt x="8024" y="145030"/>
                  </a:lnTo>
                  <a:lnTo>
                    <a:pt x="29908" y="178212"/>
                  </a:lnTo>
                  <a:lnTo>
                    <a:pt x="62364" y="200584"/>
                  </a:lnTo>
                  <a:lnTo>
                    <a:pt x="102107" y="208787"/>
                  </a:lnTo>
                  <a:lnTo>
                    <a:pt x="141851" y="200584"/>
                  </a:lnTo>
                  <a:lnTo>
                    <a:pt x="174307" y="178212"/>
                  </a:lnTo>
                  <a:lnTo>
                    <a:pt x="196191" y="145030"/>
                  </a:lnTo>
                  <a:lnTo>
                    <a:pt x="204215" y="104393"/>
                  </a:lnTo>
                  <a:lnTo>
                    <a:pt x="196191" y="63757"/>
                  </a:lnTo>
                  <a:lnTo>
                    <a:pt x="174307" y="30575"/>
                  </a:lnTo>
                  <a:lnTo>
                    <a:pt x="141851" y="820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515856" y="3854196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0" y="104393"/>
                  </a:moveTo>
                  <a:lnTo>
                    <a:pt x="8024" y="63757"/>
                  </a:lnTo>
                  <a:lnTo>
                    <a:pt x="29908" y="30575"/>
                  </a:lnTo>
                  <a:lnTo>
                    <a:pt x="62364" y="8203"/>
                  </a:lnTo>
                  <a:lnTo>
                    <a:pt x="102107" y="0"/>
                  </a:lnTo>
                  <a:lnTo>
                    <a:pt x="141851" y="8203"/>
                  </a:lnTo>
                  <a:lnTo>
                    <a:pt x="174307" y="30575"/>
                  </a:lnTo>
                  <a:lnTo>
                    <a:pt x="196191" y="63757"/>
                  </a:lnTo>
                  <a:lnTo>
                    <a:pt x="204215" y="104393"/>
                  </a:lnTo>
                  <a:lnTo>
                    <a:pt x="196191" y="145030"/>
                  </a:lnTo>
                  <a:lnTo>
                    <a:pt x="174307" y="178212"/>
                  </a:lnTo>
                  <a:lnTo>
                    <a:pt x="141851" y="200584"/>
                  </a:lnTo>
                  <a:lnTo>
                    <a:pt x="102107" y="208787"/>
                  </a:lnTo>
                  <a:lnTo>
                    <a:pt x="62364" y="200584"/>
                  </a:lnTo>
                  <a:lnTo>
                    <a:pt x="29908" y="178212"/>
                  </a:lnTo>
                  <a:lnTo>
                    <a:pt x="8024" y="145030"/>
                  </a:lnTo>
                  <a:lnTo>
                    <a:pt x="0" y="104393"/>
                  </a:lnTo>
                  <a:close/>
                </a:path>
              </a:pathLst>
            </a:custGeom>
            <a:ln w="634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86316" y="3890772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102107" y="0"/>
                  </a:moveTo>
                  <a:lnTo>
                    <a:pt x="62364" y="8203"/>
                  </a:lnTo>
                  <a:lnTo>
                    <a:pt x="29908" y="30575"/>
                  </a:lnTo>
                  <a:lnTo>
                    <a:pt x="8024" y="63757"/>
                  </a:lnTo>
                  <a:lnTo>
                    <a:pt x="0" y="104393"/>
                  </a:lnTo>
                  <a:lnTo>
                    <a:pt x="8024" y="145030"/>
                  </a:lnTo>
                  <a:lnTo>
                    <a:pt x="29908" y="178212"/>
                  </a:lnTo>
                  <a:lnTo>
                    <a:pt x="62364" y="200584"/>
                  </a:lnTo>
                  <a:lnTo>
                    <a:pt x="102107" y="208787"/>
                  </a:lnTo>
                  <a:lnTo>
                    <a:pt x="141851" y="200584"/>
                  </a:lnTo>
                  <a:lnTo>
                    <a:pt x="174307" y="178212"/>
                  </a:lnTo>
                  <a:lnTo>
                    <a:pt x="196191" y="145030"/>
                  </a:lnTo>
                  <a:lnTo>
                    <a:pt x="204215" y="104393"/>
                  </a:lnTo>
                  <a:lnTo>
                    <a:pt x="196191" y="63757"/>
                  </a:lnTo>
                  <a:lnTo>
                    <a:pt x="174307" y="30575"/>
                  </a:lnTo>
                  <a:lnTo>
                    <a:pt x="141851" y="820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86316" y="3890772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0" y="104393"/>
                  </a:moveTo>
                  <a:lnTo>
                    <a:pt x="8024" y="63757"/>
                  </a:lnTo>
                  <a:lnTo>
                    <a:pt x="29908" y="30575"/>
                  </a:lnTo>
                  <a:lnTo>
                    <a:pt x="62364" y="8203"/>
                  </a:lnTo>
                  <a:lnTo>
                    <a:pt x="102107" y="0"/>
                  </a:lnTo>
                  <a:lnTo>
                    <a:pt x="141851" y="8203"/>
                  </a:lnTo>
                  <a:lnTo>
                    <a:pt x="174307" y="30575"/>
                  </a:lnTo>
                  <a:lnTo>
                    <a:pt x="196191" y="63757"/>
                  </a:lnTo>
                  <a:lnTo>
                    <a:pt x="204215" y="104393"/>
                  </a:lnTo>
                  <a:lnTo>
                    <a:pt x="196191" y="145030"/>
                  </a:lnTo>
                  <a:lnTo>
                    <a:pt x="174307" y="178212"/>
                  </a:lnTo>
                  <a:lnTo>
                    <a:pt x="141851" y="200584"/>
                  </a:lnTo>
                  <a:lnTo>
                    <a:pt x="102107" y="208787"/>
                  </a:lnTo>
                  <a:lnTo>
                    <a:pt x="62364" y="200584"/>
                  </a:lnTo>
                  <a:lnTo>
                    <a:pt x="29908" y="178212"/>
                  </a:lnTo>
                  <a:lnTo>
                    <a:pt x="8024" y="145030"/>
                  </a:lnTo>
                  <a:lnTo>
                    <a:pt x="0" y="104393"/>
                  </a:lnTo>
                  <a:close/>
                </a:path>
              </a:pathLst>
            </a:custGeom>
            <a:ln w="634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93936" y="3691128"/>
              <a:ext cx="205740" cy="208915"/>
            </a:xfrm>
            <a:custGeom>
              <a:avLst/>
              <a:gdLst/>
              <a:ahLst/>
              <a:cxnLst/>
              <a:rect l="l" t="t" r="r" b="b"/>
              <a:pathLst>
                <a:path w="205740" h="208914">
                  <a:moveTo>
                    <a:pt x="102870" y="0"/>
                  </a:moveTo>
                  <a:lnTo>
                    <a:pt x="62825" y="8203"/>
                  </a:lnTo>
                  <a:lnTo>
                    <a:pt x="30127" y="30575"/>
                  </a:lnTo>
                  <a:lnTo>
                    <a:pt x="8083" y="63757"/>
                  </a:lnTo>
                  <a:lnTo>
                    <a:pt x="0" y="104394"/>
                  </a:lnTo>
                  <a:lnTo>
                    <a:pt x="8083" y="145030"/>
                  </a:lnTo>
                  <a:lnTo>
                    <a:pt x="30127" y="178212"/>
                  </a:lnTo>
                  <a:lnTo>
                    <a:pt x="62825" y="200584"/>
                  </a:lnTo>
                  <a:lnTo>
                    <a:pt x="102870" y="208788"/>
                  </a:lnTo>
                  <a:lnTo>
                    <a:pt x="142908" y="200584"/>
                  </a:lnTo>
                  <a:lnTo>
                    <a:pt x="175607" y="178212"/>
                  </a:lnTo>
                  <a:lnTo>
                    <a:pt x="197655" y="145030"/>
                  </a:lnTo>
                  <a:lnTo>
                    <a:pt x="205740" y="104394"/>
                  </a:lnTo>
                  <a:lnTo>
                    <a:pt x="197655" y="63757"/>
                  </a:lnTo>
                  <a:lnTo>
                    <a:pt x="175607" y="30575"/>
                  </a:lnTo>
                  <a:lnTo>
                    <a:pt x="142908" y="8203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93936" y="3691128"/>
              <a:ext cx="205740" cy="208915"/>
            </a:xfrm>
            <a:custGeom>
              <a:avLst/>
              <a:gdLst/>
              <a:ahLst/>
              <a:cxnLst/>
              <a:rect l="l" t="t" r="r" b="b"/>
              <a:pathLst>
                <a:path w="205740" h="208914">
                  <a:moveTo>
                    <a:pt x="0" y="104394"/>
                  </a:moveTo>
                  <a:lnTo>
                    <a:pt x="8083" y="63757"/>
                  </a:lnTo>
                  <a:lnTo>
                    <a:pt x="30127" y="30575"/>
                  </a:lnTo>
                  <a:lnTo>
                    <a:pt x="62825" y="8203"/>
                  </a:lnTo>
                  <a:lnTo>
                    <a:pt x="102870" y="0"/>
                  </a:lnTo>
                  <a:lnTo>
                    <a:pt x="142908" y="8203"/>
                  </a:lnTo>
                  <a:lnTo>
                    <a:pt x="175607" y="30575"/>
                  </a:lnTo>
                  <a:lnTo>
                    <a:pt x="197655" y="63757"/>
                  </a:lnTo>
                  <a:lnTo>
                    <a:pt x="205740" y="104394"/>
                  </a:lnTo>
                  <a:lnTo>
                    <a:pt x="197655" y="145030"/>
                  </a:lnTo>
                  <a:lnTo>
                    <a:pt x="175607" y="178212"/>
                  </a:lnTo>
                  <a:lnTo>
                    <a:pt x="142908" y="200584"/>
                  </a:lnTo>
                  <a:lnTo>
                    <a:pt x="102870" y="208788"/>
                  </a:lnTo>
                  <a:lnTo>
                    <a:pt x="62825" y="200584"/>
                  </a:lnTo>
                  <a:lnTo>
                    <a:pt x="30127" y="178212"/>
                  </a:lnTo>
                  <a:lnTo>
                    <a:pt x="8083" y="145030"/>
                  </a:lnTo>
                  <a:lnTo>
                    <a:pt x="0" y="104394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563100" y="3691128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102107" y="0"/>
                  </a:moveTo>
                  <a:lnTo>
                    <a:pt x="62364" y="8203"/>
                  </a:lnTo>
                  <a:lnTo>
                    <a:pt x="29908" y="30575"/>
                  </a:lnTo>
                  <a:lnTo>
                    <a:pt x="8024" y="63757"/>
                  </a:lnTo>
                  <a:lnTo>
                    <a:pt x="0" y="104394"/>
                  </a:lnTo>
                  <a:lnTo>
                    <a:pt x="8024" y="145030"/>
                  </a:lnTo>
                  <a:lnTo>
                    <a:pt x="29908" y="178212"/>
                  </a:lnTo>
                  <a:lnTo>
                    <a:pt x="62364" y="200584"/>
                  </a:lnTo>
                  <a:lnTo>
                    <a:pt x="102107" y="208788"/>
                  </a:lnTo>
                  <a:lnTo>
                    <a:pt x="141851" y="200584"/>
                  </a:lnTo>
                  <a:lnTo>
                    <a:pt x="174307" y="178212"/>
                  </a:lnTo>
                  <a:lnTo>
                    <a:pt x="196191" y="145030"/>
                  </a:lnTo>
                  <a:lnTo>
                    <a:pt x="204215" y="104394"/>
                  </a:lnTo>
                  <a:lnTo>
                    <a:pt x="196191" y="63757"/>
                  </a:lnTo>
                  <a:lnTo>
                    <a:pt x="174307" y="30575"/>
                  </a:lnTo>
                  <a:lnTo>
                    <a:pt x="141851" y="820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63100" y="3691128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0" y="104394"/>
                  </a:moveTo>
                  <a:lnTo>
                    <a:pt x="8024" y="63757"/>
                  </a:lnTo>
                  <a:lnTo>
                    <a:pt x="29908" y="30575"/>
                  </a:lnTo>
                  <a:lnTo>
                    <a:pt x="62364" y="8203"/>
                  </a:lnTo>
                  <a:lnTo>
                    <a:pt x="102107" y="0"/>
                  </a:lnTo>
                  <a:lnTo>
                    <a:pt x="141851" y="8203"/>
                  </a:lnTo>
                  <a:lnTo>
                    <a:pt x="174307" y="30575"/>
                  </a:lnTo>
                  <a:lnTo>
                    <a:pt x="196191" y="63757"/>
                  </a:lnTo>
                  <a:lnTo>
                    <a:pt x="204215" y="104394"/>
                  </a:lnTo>
                  <a:lnTo>
                    <a:pt x="196191" y="145030"/>
                  </a:lnTo>
                  <a:lnTo>
                    <a:pt x="174307" y="178212"/>
                  </a:lnTo>
                  <a:lnTo>
                    <a:pt x="141851" y="200584"/>
                  </a:lnTo>
                  <a:lnTo>
                    <a:pt x="102107" y="208788"/>
                  </a:lnTo>
                  <a:lnTo>
                    <a:pt x="62364" y="200584"/>
                  </a:lnTo>
                  <a:lnTo>
                    <a:pt x="29908" y="178212"/>
                  </a:lnTo>
                  <a:lnTo>
                    <a:pt x="8024" y="145030"/>
                  </a:lnTo>
                  <a:lnTo>
                    <a:pt x="0" y="104394"/>
                  </a:lnTo>
                  <a:close/>
                </a:path>
              </a:pathLst>
            </a:custGeom>
            <a:ln w="634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47276" y="3793236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102107" y="0"/>
                  </a:moveTo>
                  <a:lnTo>
                    <a:pt x="62364" y="8203"/>
                  </a:lnTo>
                  <a:lnTo>
                    <a:pt x="29908" y="30575"/>
                  </a:lnTo>
                  <a:lnTo>
                    <a:pt x="8024" y="63757"/>
                  </a:lnTo>
                  <a:lnTo>
                    <a:pt x="0" y="104393"/>
                  </a:lnTo>
                  <a:lnTo>
                    <a:pt x="8024" y="145030"/>
                  </a:lnTo>
                  <a:lnTo>
                    <a:pt x="29908" y="178212"/>
                  </a:lnTo>
                  <a:lnTo>
                    <a:pt x="62364" y="200584"/>
                  </a:lnTo>
                  <a:lnTo>
                    <a:pt x="102107" y="208787"/>
                  </a:lnTo>
                  <a:lnTo>
                    <a:pt x="141851" y="200584"/>
                  </a:lnTo>
                  <a:lnTo>
                    <a:pt x="174307" y="178212"/>
                  </a:lnTo>
                  <a:lnTo>
                    <a:pt x="196191" y="145030"/>
                  </a:lnTo>
                  <a:lnTo>
                    <a:pt x="204215" y="104393"/>
                  </a:lnTo>
                  <a:lnTo>
                    <a:pt x="196191" y="63757"/>
                  </a:lnTo>
                  <a:lnTo>
                    <a:pt x="174307" y="30575"/>
                  </a:lnTo>
                  <a:lnTo>
                    <a:pt x="141851" y="820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447276" y="3793236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0" y="104393"/>
                  </a:moveTo>
                  <a:lnTo>
                    <a:pt x="8024" y="63757"/>
                  </a:lnTo>
                  <a:lnTo>
                    <a:pt x="29908" y="30575"/>
                  </a:lnTo>
                  <a:lnTo>
                    <a:pt x="62364" y="8203"/>
                  </a:lnTo>
                  <a:lnTo>
                    <a:pt x="102107" y="0"/>
                  </a:lnTo>
                  <a:lnTo>
                    <a:pt x="141851" y="8203"/>
                  </a:lnTo>
                  <a:lnTo>
                    <a:pt x="174307" y="30575"/>
                  </a:lnTo>
                  <a:lnTo>
                    <a:pt x="196191" y="63757"/>
                  </a:lnTo>
                  <a:lnTo>
                    <a:pt x="204215" y="104393"/>
                  </a:lnTo>
                  <a:lnTo>
                    <a:pt x="196191" y="145030"/>
                  </a:lnTo>
                  <a:lnTo>
                    <a:pt x="174307" y="178212"/>
                  </a:lnTo>
                  <a:lnTo>
                    <a:pt x="141851" y="200584"/>
                  </a:lnTo>
                  <a:lnTo>
                    <a:pt x="102107" y="208787"/>
                  </a:lnTo>
                  <a:lnTo>
                    <a:pt x="62364" y="200584"/>
                  </a:lnTo>
                  <a:lnTo>
                    <a:pt x="29908" y="178212"/>
                  </a:lnTo>
                  <a:lnTo>
                    <a:pt x="8024" y="145030"/>
                  </a:lnTo>
                  <a:lnTo>
                    <a:pt x="0" y="104393"/>
                  </a:lnTo>
                  <a:close/>
                </a:path>
              </a:pathLst>
            </a:custGeom>
            <a:ln w="634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81160" y="3762756"/>
              <a:ext cx="196850" cy="208915"/>
            </a:xfrm>
            <a:custGeom>
              <a:avLst/>
              <a:gdLst/>
              <a:ahLst/>
              <a:cxnLst/>
              <a:rect l="l" t="t" r="r" b="b"/>
              <a:pathLst>
                <a:path w="196850" h="208914">
                  <a:moveTo>
                    <a:pt x="98298" y="0"/>
                  </a:moveTo>
                  <a:lnTo>
                    <a:pt x="60034" y="8203"/>
                  </a:lnTo>
                  <a:lnTo>
                    <a:pt x="28789" y="30575"/>
                  </a:lnTo>
                  <a:lnTo>
                    <a:pt x="7724" y="63757"/>
                  </a:lnTo>
                  <a:lnTo>
                    <a:pt x="0" y="104394"/>
                  </a:lnTo>
                  <a:lnTo>
                    <a:pt x="7724" y="145030"/>
                  </a:lnTo>
                  <a:lnTo>
                    <a:pt x="28789" y="178212"/>
                  </a:lnTo>
                  <a:lnTo>
                    <a:pt x="60034" y="200584"/>
                  </a:lnTo>
                  <a:lnTo>
                    <a:pt x="98298" y="208788"/>
                  </a:lnTo>
                  <a:lnTo>
                    <a:pt x="136561" y="200584"/>
                  </a:lnTo>
                  <a:lnTo>
                    <a:pt x="167806" y="178212"/>
                  </a:lnTo>
                  <a:lnTo>
                    <a:pt x="188871" y="145030"/>
                  </a:lnTo>
                  <a:lnTo>
                    <a:pt x="196596" y="104394"/>
                  </a:lnTo>
                  <a:lnTo>
                    <a:pt x="188871" y="63757"/>
                  </a:lnTo>
                  <a:lnTo>
                    <a:pt x="167806" y="30575"/>
                  </a:lnTo>
                  <a:lnTo>
                    <a:pt x="136561" y="8203"/>
                  </a:lnTo>
                  <a:lnTo>
                    <a:pt x="982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81160" y="3762756"/>
              <a:ext cx="196850" cy="208915"/>
            </a:xfrm>
            <a:custGeom>
              <a:avLst/>
              <a:gdLst/>
              <a:ahLst/>
              <a:cxnLst/>
              <a:rect l="l" t="t" r="r" b="b"/>
              <a:pathLst>
                <a:path w="196850" h="208914">
                  <a:moveTo>
                    <a:pt x="0" y="104394"/>
                  </a:moveTo>
                  <a:lnTo>
                    <a:pt x="7724" y="63757"/>
                  </a:lnTo>
                  <a:lnTo>
                    <a:pt x="28789" y="30575"/>
                  </a:lnTo>
                  <a:lnTo>
                    <a:pt x="60034" y="8203"/>
                  </a:lnTo>
                  <a:lnTo>
                    <a:pt x="98298" y="0"/>
                  </a:lnTo>
                  <a:lnTo>
                    <a:pt x="136561" y="8203"/>
                  </a:lnTo>
                  <a:lnTo>
                    <a:pt x="167806" y="30575"/>
                  </a:lnTo>
                  <a:lnTo>
                    <a:pt x="188871" y="63757"/>
                  </a:lnTo>
                  <a:lnTo>
                    <a:pt x="196596" y="104394"/>
                  </a:lnTo>
                  <a:lnTo>
                    <a:pt x="188871" y="145030"/>
                  </a:lnTo>
                  <a:lnTo>
                    <a:pt x="167806" y="178212"/>
                  </a:lnTo>
                  <a:lnTo>
                    <a:pt x="136561" y="200584"/>
                  </a:lnTo>
                  <a:lnTo>
                    <a:pt x="98298" y="208788"/>
                  </a:lnTo>
                  <a:lnTo>
                    <a:pt x="60034" y="200584"/>
                  </a:lnTo>
                  <a:lnTo>
                    <a:pt x="28789" y="178212"/>
                  </a:lnTo>
                  <a:lnTo>
                    <a:pt x="7724" y="145030"/>
                  </a:lnTo>
                  <a:lnTo>
                    <a:pt x="0" y="104394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68968" y="3959352"/>
              <a:ext cx="204470" cy="207645"/>
            </a:xfrm>
            <a:custGeom>
              <a:avLst/>
              <a:gdLst/>
              <a:ahLst/>
              <a:cxnLst/>
              <a:rect l="l" t="t" r="r" b="b"/>
              <a:pathLst>
                <a:path w="204470" h="207645">
                  <a:moveTo>
                    <a:pt x="102107" y="0"/>
                  </a:moveTo>
                  <a:lnTo>
                    <a:pt x="62364" y="8143"/>
                  </a:lnTo>
                  <a:lnTo>
                    <a:pt x="29908" y="30351"/>
                  </a:lnTo>
                  <a:lnTo>
                    <a:pt x="8024" y="63291"/>
                  </a:lnTo>
                  <a:lnTo>
                    <a:pt x="0" y="103631"/>
                  </a:lnTo>
                  <a:lnTo>
                    <a:pt x="8024" y="143972"/>
                  </a:lnTo>
                  <a:lnTo>
                    <a:pt x="29908" y="176912"/>
                  </a:lnTo>
                  <a:lnTo>
                    <a:pt x="62364" y="199120"/>
                  </a:lnTo>
                  <a:lnTo>
                    <a:pt x="102107" y="207263"/>
                  </a:lnTo>
                  <a:lnTo>
                    <a:pt x="141851" y="199120"/>
                  </a:lnTo>
                  <a:lnTo>
                    <a:pt x="174307" y="176912"/>
                  </a:lnTo>
                  <a:lnTo>
                    <a:pt x="196191" y="143972"/>
                  </a:lnTo>
                  <a:lnTo>
                    <a:pt x="204215" y="103631"/>
                  </a:lnTo>
                  <a:lnTo>
                    <a:pt x="196191" y="63291"/>
                  </a:lnTo>
                  <a:lnTo>
                    <a:pt x="174307" y="30351"/>
                  </a:lnTo>
                  <a:lnTo>
                    <a:pt x="141851" y="814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68968" y="3959352"/>
              <a:ext cx="204470" cy="207645"/>
            </a:xfrm>
            <a:custGeom>
              <a:avLst/>
              <a:gdLst/>
              <a:ahLst/>
              <a:cxnLst/>
              <a:rect l="l" t="t" r="r" b="b"/>
              <a:pathLst>
                <a:path w="204470" h="207645">
                  <a:moveTo>
                    <a:pt x="0" y="103631"/>
                  </a:moveTo>
                  <a:lnTo>
                    <a:pt x="8024" y="63291"/>
                  </a:lnTo>
                  <a:lnTo>
                    <a:pt x="29908" y="30351"/>
                  </a:lnTo>
                  <a:lnTo>
                    <a:pt x="62364" y="8143"/>
                  </a:lnTo>
                  <a:lnTo>
                    <a:pt x="102107" y="0"/>
                  </a:lnTo>
                  <a:lnTo>
                    <a:pt x="141851" y="8143"/>
                  </a:lnTo>
                  <a:lnTo>
                    <a:pt x="174307" y="30351"/>
                  </a:lnTo>
                  <a:lnTo>
                    <a:pt x="196191" y="63291"/>
                  </a:lnTo>
                  <a:lnTo>
                    <a:pt x="204215" y="103631"/>
                  </a:lnTo>
                  <a:lnTo>
                    <a:pt x="196191" y="143972"/>
                  </a:lnTo>
                  <a:lnTo>
                    <a:pt x="174307" y="176912"/>
                  </a:lnTo>
                  <a:lnTo>
                    <a:pt x="141851" y="199120"/>
                  </a:lnTo>
                  <a:lnTo>
                    <a:pt x="102107" y="207263"/>
                  </a:lnTo>
                  <a:lnTo>
                    <a:pt x="62364" y="199120"/>
                  </a:lnTo>
                  <a:lnTo>
                    <a:pt x="29908" y="176912"/>
                  </a:lnTo>
                  <a:lnTo>
                    <a:pt x="8024" y="143972"/>
                  </a:lnTo>
                  <a:lnTo>
                    <a:pt x="0" y="103631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84313" y="4318427"/>
            <a:ext cx="1109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entury Gothic"/>
                <a:cs typeface="Century Gothic"/>
              </a:rPr>
              <a:t>2</a:t>
            </a:r>
            <a:r>
              <a:rPr sz="2400" spc="-20" dirty="0">
                <a:latin typeface="メイリオ"/>
                <a:cs typeface="メイリオ"/>
              </a:rPr>
              <a:t>．発見</a:t>
            </a:r>
            <a:endParaRPr sz="2400">
              <a:latin typeface="メイリオ"/>
              <a:cs typeface="メイリオ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5664" y="1836605"/>
            <a:ext cx="4445000" cy="67500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latin typeface="Century Gothic"/>
                <a:cs typeface="Century Gothic"/>
              </a:rPr>
              <a:t>1</a:t>
            </a:r>
            <a:r>
              <a:rPr sz="2400" spc="-5" dirty="0">
                <a:latin typeface="Century Gothic"/>
                <a:cs typeface="Century Gothic"/>
              </a:rPr>
              <a:t>. </a:t>
            </a:r>
            <a:r>
              <a:rPr sz="2400" spc="-10" dirty="0">
                <a:latin typeface="メイリオ"/>
                <a:cs typeface="メイリオ"/>
              </a:rPr>
              <a:t>がん組織の成り立ち</a:t>
            </a:r>
            <a:endParaRPr sz="2400" dirty="0">
              <a:latin typeface="メイリオ"/>
              <a:cs typeface="メイリオ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200" b="1" spc="-5" dirty="0">
                <a:latin typeface="メイリオ"/>
                <a:cs typeface="メイリオ"/>
              </a:rPr>
              <a:t>がん組織はがん幹細胞から分化したがん細胞の階層構造からなる</a:t>
            </a:r>
            <a:endParaRPr sz="1200" b="1" dirty="0">
              <a:latin typeface="メイリオ"/>
              <a:cs typeface="メイリオ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376161" y="2406630"/>
            <a:ext cx="2687320" cy="1728470"/>
            <a:chOff x="6376161" y="2406630"/>
            <a:chExt cx="2687320" cy="1728470"/>
          </a:xfrm>
        </p:grpSpPr>
        <p:sp>
          <p:nvSpPr>
            <p:cNvPr id="27" name="object 27"/>
            <p:cNvSpPr/>
            <p:nvPr/>
          </p:nvSpPr>
          <p:spPr>
            <a:xfrm>
              <a:off x="8157972" y="3822192"/>
              <a:ext cx="207645" cy="207645"/>
            </a:xfrm>
            <a:custGeom>
              <a:avLst/>
              <a:gdLst/>
              <a:ahLst/>
              <a:cxnLst/>
              <a:rect l="l" t="t" r="r" b="b"/>
              <a:pathLst>
                <a:path w="207645" h="207645">
                  <a:moveTo>
                    <a:pt x="103632" y="0"/>
                  </a:moveTo>
                  <a:lnTo>
                    <a:pt x="63291" y="8143"/>
                  </a:lnTo>
                  <a:lnTo>
                    <a:pt x="30351" y="30351"/>
                  </a:lnTo>
                  <a:lnTo>
                    <a:pt x="8143" y="63291"/>
                  </a:lnTo>
                  <a:lnTo>
                    <a:pt x="0" y="103631"/>
                  </a:lnTo>
                  <a:lnTo>
                    <a:pt x="8143" y="143972"/>
                  </a:lnTo>
                  <a:lnTo>
                    <a:pt x="30351" y="176912"/>
                  </a:lnTo>
                  <a:lnTo>
                    <a:pt x="63291" y="199120"/>
                  </a:lnTo>
                  <a:lnTo>
                    <a:pt x="103632" y="207263"/>
                  </a:lnTo>
                  <a:lnTo>
                    <a:pt x="143972" y="199120"/>
                  </a:lnTo>
                  <a:lnTo>
                    <a:pt x="176912" y="176912"/>
                  </a:lnTo>
                  <a:lnTo>
                    <a:pt x="199120" y="143972"/>
                  </a:lnTo>
                  <a:lnTo>
                    <a:pt x="207264" y="103631"/>
                  </a:lnTo>
                  <a:lnTo>
                    <a:pt x="199120" y="63291"/>
                  </a:lnTo>
                  <a:lnTo>
                    <a:pt x="176912" y="30351"/>
                  </a:lnTo>
                  <a:lnTo>
                    <a:pt x="143972" y="8143"/>
                  </a:lnTo>
                  <a:lnTo>
                    <a:pt x="1036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57972" y="3822192"/>
              <a:ext cx="207645" cy="207645"/>
            </a:xfrm>
            <a:custGeom>
              <a:avLst/>
              <a:gdLst/>
              <a:ahLst/>
              <a:cxnLst/>
              <a:rect l="l" t="t" r="r" b="b"/>
              <a:pathLst>
                <a:path w="207645" h="207645">
                  <a:moveTo>
                    <a:pt x="0" y="103631"/>
                  </a:move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43972" y="8143"/>
                  </a:lnTo>
                  <a:lnTo>
                    <a:pt x="176912" y="30351"/>
                  </a:lnTo>
                  <a:lnTo>
                    <a:pt x="199120" y="63291"/>
                  </a:lnTo>
                  <a:lnTo>
                    <a:pt x="207264" y="103631"/>
                  </a:lnTo>
                  <a:lnTo>
                    <a:pt x="199120" y="143972"/>
                  </a:lnTo>
                  <a:lnTo>
                    <a:pt x="176912" y="176912"/>
                  </a:lnTo>
                  <a:lnTo>
                    <a:pt x="143972" y="199120"/>
                  </a:lnTo>
                  <a:lnTo>
                    <a:pt x="103632" y="207263"/>
                  </a:lnTo>
                  <a:lnTo>
                    <a:pt x="63291" y="199120"/>
                  </a:lnTo>
                  <a:lnTo>
                    <a:pt x="30351" y="176912"/>
                  </a:lnTo>
                  <a:lnTo>
                    <a:pt x="8143" y="143972"/>
                  </a:lnTo>
                  <a:lnTo>
                    <a:pt x="0" y="103631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6620" y="3378581"/>
              <a:ext cx="213614" cy="21361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446007" y="3822192"/>
              <a:ext cx="207645" cy="207645"/>
            </a:xfrm>
            <a:custGeom>
              <a:avLst/>
              <a:gdLst/>
              <a:ahLst/>
              <a:cxnLst/>
              <a:rect l="l" t="t" r="r" b="b"/>
              <a:pathLst>
                <a:path w="207645" h="207645">
                  <a:moveTo>
                    <a:pt x="103632" y="0"/>
                  </a:moveTo>
                  <a:lnTo>
                    <a:pt x="63291" y="8143"/>
                  </a:lnTo>
                  <a:lnTo>
                    <a:pt x="30351" y="30351"/>
                  </a:lnTo>
                  <a:lnTo>
                    <a:pt x="8143" y="63291"/>
                  </a:lnTo>
                  <a:lnTo>
                    <a:pt x="0" y="103631"/>
                  </a:lnTo>
                  <a:lnTo>
                    <a:pt x="8143" y="143972"/>
                  </a:lnTo>
                  <a:lnTo>
                    <a:pt x="30351" y="176912"/>
                  </a:lnTo>
                  <a:lnTo>
                    <a:pt x="63291" y="199120"/>
                  </a:lnTo>
                  <a:lnTo>
                    <a:pt x="103632" y="207263"/>
                  </a:lnTo>
                  <a:lnTo>
                    <a:pt x="143972" y="199120"/>
                  </a:lnTo>
                  <a:lnTo>
                    <a:pt x="176912" y="176912"/>
                  </a:lnTo>
                  <a:lnTo>
                    <a:pt x="199120" y="143972"/>
                  </a:lnTo>
                  <a:lnTo>
                    <a:pt x="207264" y="103631"/>
                  </a:lnTo>
                  <a:lnTo>
                    <a:pt x="199120" y="63291"/>
                  </a:lnTo>
                  <a:lnTo>
                    <a:pt x="176912" y="30351"/>
                  </a:lnTo>
                  <a:lnTo>
                    <a:pt x="143972" y="8143"/>
                  </a:lnTo>
                  <a:lnTo>
                    <a:pt x="10363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46006" y="3822192"/>
              <a:ext cx="207645" cy="207645"/>
            </a:xfrm>
            <a:custGeom>
              <a:avLst/>
              <a:gdLst/>
              <a:ahLst/>
              <a:cxnLst/>
              <a:rect l="l" t="t" r="r" b="b"/>
              <a:pathLst>
                <a:path w="207645" h="207645">
                  <a:moveTo>
                    <a:pt x="0" y="103631"/>
                  </a:move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43972" y="8143"/>
                  </a:lnTo>
                  <a:lnTo>
                    <a:pt x="176912" y="30351"/>
                  </a:lnTo>
                  <a:lnTo>
                    <a:pt x="199120" y="63291"/>
                  </a:lnTo>
                  <a:lnTo>
                    <a:pt x="207264" y="103631"/>
                  </a:lnTo>
                  <a:lnTo>
                    <a:pt x="199120" y="143972"/>
                  </a:lnTo>
                  <a:lnTo>
                    <a:pt x="176912" y="176912"/>
                  </a:lnTo>
                  <a:lnTo>
                    <a:pt x="143972" y="199120"/>
                  </a:lnTo>
                  <a:lnTo>
                    <a:pt x="103632" y="207263"/>
                  </a:lnTo>
                  <a:lnTo>
                    <a:pt x="63291" y="199120"/>
                  </a:lnTo>
                  <a:lnTo>
                    <a:pt x="30351" y="176912"/>
                  </a:lnTo>
                  <a:lnTo>
                    <a:pt x="8143" y="143972"/>
                  </a:lnTo>
                  <a:lnTo>
                    <a:pt x="0" y="103631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3756" y="2555621"/>
              <a:ext cx="213614" cy="2120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7056" y="3389249"/>
              <a:ext cx="213614" cy="2120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0752" y="2962529"/>
              <a:ext cx="212090" cy="2120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0456" y="3409061"/>
              <a:ext cx="212090" cy="2120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2480" y="3823589"/>
              <a:ext cx="213614" cy="2136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1964" y="3822065"/>
              <a:ext cx="212090" cy="21208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77328" y="3831209"/>
              <a:ext cx="212090" cy="21208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291873" y="2802636"/>
              <a:ext cx="62865" cy="85725"/>
            </a:xfrm>
            <a:custGeom>
              <a:avLst/>
              <a:gdLst/>
              <a:ahLst/>
              <a:cxnLst/>
              <a:rect l="l" t="t" r="r" b="b"/>
              <a:pathLst>
                <a:path w="62865" h="85725">
                  <a:moveTo>
                    <a:pt x="62674" y="0"/>
                  </a:moveTo>
                  <a:lnTo>
                    <a:pt x="0" y="851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54237" y="2854984"/>
              <a:ext cx="76200" cy="84455"/>
            </a:xfrm>
            <a:custGeom>
              <a:avLst/>
              <a:gdLst/>
              <a:ahLst/>
              <a:cxnLst/>
              <a:rect l="l" t="t" r="r" b="b"/>
              <a:pathLst>
                <a:path w="76200" h="84455">
                  <a:moveTo>
                    <a:pt x="14477" y="0"/>
                  </a:moveTo>
                  <a:lnTo>
                    <a:pt x="0" y="83959"/>
                  </a:lnTo>
                  <a:lnTo>
                    <a:pt x="75857" y="45161"/>
                  </a:lnTo>
                  <a:lnTo>
                    <a:pt x="144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84025" y="3217164"/>
              <a:ext cx="62865" cy="85725"/>
            </a:xfrm>
            <a:custGeom>
              <a:avLst/>
              <a:gdLst/>
              <a:ahLst/>
              <a:cxnLst/>
              <a:rect l="l" t="t" r="r" b="b"/>
              <a:pathLst>
                <a:path w="62865" h="85725">
                  <a:moveTo>
                    <a:pt x="62674" y="0"/>
                  </a:moveTo>
                  <a:lnTo>
                    <a:pt x="0" y="851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46389" y="3269512"/>
              <a:ext cx="76200" cy="84455"/>
            </a:xfrm>
            <a:custGeom>
              <a:avLst/>
              <a:gdLst/>
              <a:ahLst/>
              <a:cxnLst/>
              <a:rect l="l" t="t" r="r" b="b"/>
              <a:pathLst>
                <a:path w="76200" h="84454">
                  <a:moveTo>
                    <a:pt x="14477" y="0"/>
                  </a:moveTo>
                  <a:lnTo>
                    <a:pt x="0" y="83959"/>
                  </a:lnTo>
                  <a:lnTo>
                    <a:pt x="75857" y="45161"/>
                  </a:lnTo>
                  <a:lnTo>
                    <a:pt x="144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68895" y="3226308"/>
              <a:ext cx="48895" cy="81915"/>
            </a:xfrm>
            <a:custGeom>
              <a:avLst/>
              <a:gdLst/>
              <a:ahLst/>
              <a:cxnLst/>
              <a:rect l="l" t="t" r="r" b="b"/>
              <a:pathLst>
                <a:path w="48895" h="81914">
                  <a:moveTo>
                    <a:pt x="0" y="0"/>
                  </a:moveTo>
                  <a:lnTo>
                    <a:pt x="48272" y="8164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77909" y="3277627"/>
              <a:ext cx="71755" cy="85090"/>
            </a:xfrm>
            <a:custGeom>
              <a:avLst/>
              <a:gdLst/>
              <a:ahLst/>
              <a:cxnLst/>
              <a:rect l="l" t="t" r="r" b="b"/>
              <a:pathLst>
                <a:path w="71754" h="85089">
                  <a:moveTo>
                    <a:pt x="65595" y="0"/>
                  </a:moveTo>
                  <a:lnTo>
                    <a:pt x="0" y="38773"/>
                  </a:lnTo>
                  <a:lnTo>
                    <a:pt x="71577" y="84988"/>
                  </a:lnTo>
                  <a:lnTo>
                    <a:pt x="65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885446" y="3232404"/>
              <a:ext cx="40005" cy="81915"/>
            </a:xfrm>
            <a:custGeom>
              <a:avLst/>
              <a:gdLst/>
              <a:ahLst/>
              <a:cxnLst/>
              <a:rect l="l" t="t" r="r" b="b"/>
              <a:pathLst>
                <a:path w="40004" h="81914">
                  <a:moveTo>
                    <a:pt x="39484" y="0"/>
                  </a:moveTo>
                  <a:lnTo>
                    <a:pt x="0" y="8141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56705" y="3285769"/>
              <a:ext cx="68580" cy="85725"/>
            </a:xfrm>
            <a:custGeom>
              <a:avLst/>
              <a:gdLst/>
              <a:ahLst/>
              <a:cxnLst/>
              <a:rect l="l" t="t" r="r" b="b"/>
              <a:pathLst>
                <a:path w="68579" h="85725">
                  <a:moveTo>
                    <a:pt x="0" y="0"/>
                  </a:moveTo>
                  <a:lnTo>
                    <a:pt x="1041" y="85191"/>
                  </a:lnTo>
                  <a:lnTo>
                    <a:pt x="68567" y="33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56576" y="3645408"/>
              <a:ext cx="70485" cy="100965"/>
            </a:xfrm>
            <a:custGeom>
              <a:avLst/>
              <a:gdLst/>
              <a:ahLst/>
              <a:cxnLst/>
              <a:rect l="l" t="t" r="r" b="b"/>
              <a:pathLst>
                <a:path w="70484" h="100964">
                  <a:moveTo>
                    <a:pt x="70091" y="0"/>
                  </a:moveTo>
                  <a:lnTo>
                    <a:pt x="0" y="10052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20252" y="3713717"/>
              <a:ext cx="74930" cy="84455"/>
            </a:xfrm>
            <a:custGeom>
              <a:avLst/>
              <a:gdLst/>
              <a:ahLst/>
              <a:cxnLst/>
              <a:rect l="l" t="t" r="r" b="b"/>
              <a:pathLst>
                <a:path w="74929" h="84454">
                  <a:moveTo>
                    <a:pt x="12331" y="0"/>
                  </a:moveTo>
                  <a:lnTo>
                    <a:pt x="0" y="84302"/>
                  </a:lnTo>
                  <a:lnTo>
                    <a:pt x="74841" y="43586"/>
                  </a:lnTo>
                  <a:lnTo>
                    <a:pt x="123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65619" y="3651504"/>
              <a:ext cx="46990" cy="74295"/>
            </a:xfrm>
            <a:custGeom>
              <a:avLst/>
              <a:gdLst/>
              <a:ahLst/>
              <a:cxnLst/>
              <a:rect l="l" t="t" r="r" b="b"/>
              <a:pathLst>
                <a:path w="46990" h="74295">
                  <a:moveTo>
                    <a:pt x="0" y="0"/>
                  </a:moveTo>
                  <a:lnTo>
                    <a:pt x="46494" y="7402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73096" y="3694506"/>
              <a:ext cx="73025" cy="85090"/>
            </a:xfrm>
            <a:custGeom>
              <a:avLst/>
              <a:gdLst/>
              <a:ahLst/>
              <a:cxnLst/>
              <a:rect l="l" t="t" r="r" b="b"/>
              <a:pathLst>
                <a:path w="73025" h="85089">
                  <a:moveTo>
                    <a:pt x="64528" y="0"/>
                  </a:moveTo>
                  <a:lnTo>
                    <a:pt x="0" y="40525"/>
                  </a:lnTo>
                  <a:lnTo>
                    <a:pt x="72796" y="84797"/>
                  </a:lnTo>
                  <a:lnTo>
                    <a:pt x="645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206184" y="3656076"/>
              <a:ext cx="44450" cy="73660"/>
            </a:xfrm>
            <a:custGeom>
              <a:avLst/>
              <a:gdLst/>
              <a:ahLst/>
              <a:cxnLst/>
              <a:rect l="l" t="t" r="r" b="b"/>
              <a:pathLst>
                <a:path w="44450" h="73660">
                  <a:moveTo>
                    <a:pt x="44119" y="0"/>
                  </a:moveTo>
                  <a:lnTo>
                    <a:pt x="0" y="7336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73471" y="3698933"/>
              <a:ext cx="72390" cy="85090"/>
            </a:xfrm>
            <a:custGeom>
              <a:avLst/>
              <a:gdLst/>
              <a:ahLst/>
              <a:cxnLst/>
              <a:rect l="l" t="t" r="r" b="b"/>
              <a:pathLst>
                <a:path w="72390" h="85089">
                  <a:moveTo>
                    <a:pt x="6603" y="0"/>
                  </a:moveTo>
                  <a:lnTo>
                    <a:pt x="0" y="84937"/>
                  </a:lnTo>
                  <a:lnTo>
                    <a:pt x="71907" y="39255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348727" y="3668268"/>
              <a:ext cx="46355" cy="66675"/>
            </a:xfrm>
            <a:custGeom>
              <a:avLst/>
              <a:gdLst/>
              <a:ahLst/>
              <a:cxnLst/>
              <a:rect l="l" t="t" r="r" b="b"/>
              <a:pathLst>
                <a:path w="46354" h="66675">
                  <a:moveTo>
                    <a:pt x="0" y="0"/>
                  </a:moveTo>
                  <a:lnTo>
                    <a:pt x="46062" y="6612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356264" y="3702198"/>
              <a:ext cx="74930" cy="84455"/>
            </a:xfrm>
            <a:custGeom>
              <a:avLst/>
              <a:gdLst/>
              <a:ahLst/>
              <a:cxnLst/>
              <a:rect l="l" t="t" r="r" b="b"/>
              <a:pathLst>
                <a:path w="74929" h="84454">
                  <a:moveTo>
                    <a:pt x="62534" y="0"/>
                  </a:moveTo>
                  <a:lnTo>
                    <a:pt x="0" y="43548"/>
                  </a:lnTo>
                  <a:lnTo>
                    <a:pt x="74815" y="84302"/>
                  </a:lnTo>
                  <a:lnTo>
                    <a:pt x="62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0061" y="3828161"/>
              <a:ext cx="213614" cy="21208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749161" y="3657600"/>
              <a:ext cx="37465" cy="69215"/>
            </a:xfrm>
            <a:custGeom>
              <a:avLst/>
              <a:gdLst/>
              <a:ahLst/>
              <a:cxnLst/>
              <a:rect l="l" t="t" r="r" b="b"/>
              <a:pathLst>
                <a:path w="37465" h="69214">
                  <a:moveTo>
                    <a:pt x="37083" y="0"/>
                  </a:moveTo>
                  <a:lnTo>
                    <a:pt x="0" y="6885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719058" y="3697215"/>
              <a:ext cx="69850" cy="85725"/>
            </a:xfrm>
            <a:custGeom>
              <a:avLst/>
              <a:gdLst/>
              <a:ahLst/>
              <a:cxnLst/>
              <a:rect l="l" t="t" r="r" b="b"/>
              <a:pathLst>
                <a:path w="69850" h="85725">
                  <a:moveTo>
                    <a:pt x="2578" y="0"/>
                  </a:moveTo>
                  <a:lnTo>
                    <a:pt x="0" y="85153"/>
                  </a:lnTo>
                  <a:lnTo>
                    <a:pt x="69672" y="36118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00415" y="3649980"/>
              <a:ext cx="48895" cy="81915"/>
            </a:xfrm>
            <a:custGeom>
              <a:avLst/>
              <a:gdLst/>
              <a:ahLst/>
              <a:cxnLst/>
              <a:rect l="l" t="t" r="r" b="b"/>
              <a:pathLst>
                <a:path w="48895" h="81914">
                  <a:moveTo>
                    <a:pt x="0" y="0"/>
                  </a:moveTo>
                  <a:lnTo>
                    <a:pt x="48272" y="8164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09429" y="3701299"/>
              <a:ext cx="71755" cy="85090"/>
            </a:xfrm>
            <a:custGeom>
              <a:avLst/>
              <a:gdLst/>
              <a:ahLst/>
              <a:cxnLst/>
              <a:rect l="l" t="t" r="r" b="b"/>
              <a:pathLst>
                <a:path w="71754" h="85089">
                  <a:moveTo>
                    <a:pt x="65595" y="0"/>
                  </a:moveTo>
                  <a:lnTo>
                    <a:pt x="0" y="38773"/>
                  </a:lnTo>
                  <a:lnTo>
                    <a:pt x="71577" y="84988"/>
                  </a:lnTo>
                  <a:lnTo>
                    <a:pt x="65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5569" y="3430397"/>
              <a:ext cx="213614" cy="21361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281037" y="3677412"/>
              <a:ext cx="37465" cy="69215"/>
            </a:xfrm>
            <a:custGeom>
              <a:avLst/>
              <a:gdLst/>
              <a:ahLst/>
              <a:cxnLst/>
              <a:rect l="l" t="t" r="r" b="b"/>
              <a:pathLst>
                <a:path w="37465" h="69214">
                  <a:moveTo>
                    <a:pt x="37083" y="0"/>
                  </a:moveTo>
                  <a:lnTo>
                    <a:pt x="0" y="6885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50934" y="3717027"/>
              <a:ext cx="69850" cy="85725"/>
            </a:xfrm>
            <a:custGeom>
              <a:avLst/>
              <a:gdLst/>
              <a:ahLst/>
              <a:cxnLst/>
              <a:rect l="l" t="t" r="r" b="b"/>
              <a:pathLst>
                <a:path w="69850" h="85725">
                  <a:moveTo>
                    <a:pt x="2578" y="0"/>
                  </a:moveTo>
                  <a:lnTo>
                    <a:pt x="0" y="85153"/>
                  </a:lnTo>
                  <a:lnTo>
                    <a:pt x="69672" y="36118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32291" y="3669792"/>
              <a:ext cx="48895" cy="81915"/>
            </a:xfrm>
            <a:custGeom>
              <a:avLst/>
              <a:gdLst/>
              <a:ahLst/>
              <a:cxnLst/>
              <a:rect l="l" t="t" r="r" b="b"/>
              <a:pathLst>
                <a:path w="48895" h="81914">
                  <a:moveTo>
                    <a:pt x="0" y="0"/>
                  </a:moveTo>
                  <a:lnTo>
                    <a:pt x="48272" y="8164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41305" y="3721111"/>
              <a:ext cx="71755" cy="85090"/>
            </a:xfrm>
            <a:custGeom>
              <a:avLst/>
              <a:gdLst/>
              <a:ahLst/>
              <a:cxnLst/>
              <a:rect l="l" t="t" r="r" b="b"/>
              <a:pathLst>
                <a:path w="71754" h="85089">
                  <a:moveTo>
                    <a:pt x="65595" y="0"/>
                  </a:moveTo>
                  <a:lnTo>
                    <a:pt x="0" y="38773"/>
                  </a:lnTo>
                  <a:lnTo>
                    <a:pt x="71577" y="84988"/>
                  </a:lnTo>
                  <a:lnTo>
                    <a:pt x="65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76872" y="3838829"/>
              <a:ext cx="212090" cy="2120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31836" y="3822065"/>
              <a:ext cx="213614" cy="21208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382511" y="3713988"/>
              <a:ext cx="2403475" cy="414655"/>
            </a:xfrm>
            <a:custGeom>
              <a:avLst/>
              <a:gdLst/>
              <a:ahLst/>
              <a:cxnLst/>
              <a:rect l="l" t="t" r="r" b="b"/>
              <a:pathLst>
                <a:path w="2403475" h="414654">
                  <a:moveTo>
                    <a:pt x="0" y="69087"/>
                  </a:moveTo>
                  <a:lnTo>
                    <a:pt x="5430" y="42198"/>
                  </a:lnTo>
                  <a:lnTo>
                    <a:pt x="20237" y="20237"/>
                  </a:lnTo>
                  <a:lnTo>
                    <a:pt x="42198" y="5430"/>
                  </a:lnTo>
                  <a:lnTo>
                    <a:pt x="69088" y="0"/>
                  </a:lnTo>
                  <a:lnTo>
                    <a:pt x="2334260" y="0"/>
                  </a:lnTo>
                  <a:lnTo>
                    <a:pt x="2361149" y="5430"/>
                  </a:lnTo>
                  <a:lnTo>
                    <a:pt x="2383110" y="20237"/>
                  </a:lnTo>
                  <a:lnTo>
                    <a:pt x="2397917" y="42198"/>
                  </a:lnTo>
                  <a:lnTo>
                    <a:pt x="2403348" y="69087"/>
                  </a:lnTo>
                  <a:lnTo>
                    <a:pt x="2403348" y="345440"/>
                  </a:lnTo>
                  <a:lnTo>
                    <a:pt x="2397917" y="372329"/>
                  </a:lnTo>
                  <a:lnTo>
                    <a:pt x="2383110" y="394290"/>
                  </a:lnTo>
                  <a:lnTo>
                    <a:pt x="2361149" y="409097"/>
                  </a:lnTo>
                  <a:lnTo>
                    <a:pt x="2334260" y="414528"/>
                  </a:lnTo>
                  <a:lnTo>
                    <a:pt x="69088" y="414528"/>
                  </a:lnTo>
                  <a:lnTo>
                    <a:pt x="42198" y="409097"/>
                  </a:lnTo>
                  <a:lnTo>
                    <a:pt x="20237" y="394290"/>
                  </a:lnTo>
                  <a:lnTo>
                    <a:pt x="5430" y="372329"/>
                  </a:lnTo>
                  <a:lnTo>
                    <a:pt x="0" y="345440"/>
                  </a:lnTo>
                  <a:lnTo>
                    <a:pt x="0" y="69087"/>
                  </a:lnTo>
                  <a:close/>
                </a:path>
              </a:pathLst>
            </a:custGeom>
            <a:ln w="12700">
              <a:solidFill>
                <a:srgbClr val="BB930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13291" y="3860292"/>
              <a:ext cx="243840" cy="14782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813291" y="3860292"/>
              <a:ext cx="243840" cy="147955"/>
            </a:xfrm>
            <a:custGeom>
              <a:avLst/>
              <a:gdLst/>
              <a:ahLst/>
              <a:cxnLst/>
              <a:rect l="l" t="t" r="r" b="b"/>
              <a:pathLst>
                <a:path w="243840" h="147954">
                  <a:moveTo>
                    <a:pt x="0" y="36956"/>
                  </a:moveTo>
                  <a:lnTo>
                    <a:pt x="169926" y="36956"/>
                  </a:lnTo>
                  <a:lnTo>
                    <a:pt x="169926" y="0"/>
                  </a:lnTo>
                  <a:lnTo>
                    <a:pt x="243840" y="73913"/>
                  </a:lnTo>
                  <a:lnTo>
                    <a:pt x="169926" y="147827"/>
                  </a:lnTo>
                  <a:lnTo>
                    <a:pt x="169926" y="110870"/>
                  </a:lnTo>
                  <a:lnTo>
                    <a:pt x="0" y="110870"/>
                  </a:lnTo>
                  <a:lnTo>
                    <a:pt x="0" y="36956"/>
                  </a:lnTo>
                  <a:close/>
                </a:path>
              </a:pathLst>
            </a:custGeom>
            <a:ln w="12700">
              <a:solidFill>
                <a:srgbClr val="BB9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41366" y="2412980"/>
              <a:ext cx="869315" cy="955040"/>
            </a:xfrm>
            <a:custGeom>
              <a:avLst/>
              <a:gdLst/>
              <a:ahLst/>
              <a:cxnLst/>
              <a:rect l="l" t="t" r="r" b="b"/>
              <a:pathLst>
                <a:path w="869315" h="955039">
                  <a:moveTo>
                    <a:pt x="182692" y="954472"/>
                  </a:moveTo>
                  <a:lnTo>
                    <a:pt x="148002" y="917508"/>
                  </a:lnTo>
                  <a:lnTo>
                    <a:pt x="116936" y="878609"/>
                  </a:lnTo>
                  <a:lnTo>
                    <a:pt x="89504" y="838015"/>
                  </a:lnTo>
                  <a:lnTo>
                    <a:pt x="65715" y="795967"/>
                  </a:lnTo>
                  <a:lnTo>
                    <a:pt x="45579" y="752704"/>
                  </a:lnTo>
                  <a:lnTo>
                    <a:pt x="29104" y="708467"/>
                  </a:lnTo>
                  <a:lnTo>
                    <a:pt x="16299" y="663497"/>
                  </a:lnTo>
                  <a:lnTo>
                    <a:pt x="7174" y="618033"/>
                  </a:lnTo>
                  <a:lnTo>
                    <a:pt x="1738" y="572316"/>
                  </a:lnTo>
                  <a:lnTo>
                    <a:pt x="0" y="526586"/>
                  </a:lnTo>
                  <a:lnTo>
                    <a:pt x="1968" y="481083"/>
                  </a:lnTo>
                  <a:lnTo>
                    <a:pt x="7654" y="436048"/>
                  </a:lnTo>
                  <a:lnTo>
                    <a:pt x="17064" y="391721"/>
                  </a:lnTo>
                  <a:lnTo>
                    <a:pt x="30210" y="348342"/>
                  </a:lnTo>
                  <a:lnTo>
                    <a:pt x="47099" y="306152"/>
                  </a:lnTo>
                  <a:lnTo>
                    <a:pt x="67741" y="265390"/>
                  </a:lnTo>
                  <a:lnTo>
                    <a:pt x="92145" y="226297"/>
                  </a:lnTo>
                  <a:lnTo>
                    <a:pt x="120320" y="189114"/>
                  </a:lnTo>
                  <a:lnTo>
                    <a:pt x="152276" y="154080"/>
                  </a:lnTo>
                  <a:lnTo>
                    <a:pt x="186112" y="123083"/>
                  </a:lnTo>
                  <a:lnTo>
                    <a:pt x="222108" y="95523"/>
                  </a:lnTo>
                  <a:lnTo>
                    <a:pt x="260037" y="71416"/>
                  </a:lnTo>
                  <a:lnTo>
                    <a:pt x="299677" y="50773"/>
                  </a:lnTo>
                  <a:lnTo>
                    <a:pt x="340803" y="33609"/>
                  </a:lnTo>
                  <a:lnTo>
                    <a:pt x="383192" y="19936"/>
                  </a:lnTo>
                  <a:lnTo>
                    <a:pt x="426620" y="9768"/>
                  </a:lnTo>
                  <a:lnTo>
                    <a:pt x="470862" y="3118"/>
                  </a:lnTo>
                  <a:lnTo>
                    <a:pt x="515694" y="0"/>
                  </a:lnTo>
                  <a:lnTo>
                    <a:pt x="560894" y="426"/>
                  </a:lnTo>
                  <a:lnTo>
                    <a:pt x="606236" y="4410"/>
                  </a:lnTo>
                  <a:lnTo>
                    <a:pt x="651497" y="11965"/>
                  </a:lnTo>
                  <a:lnTo>
                    <a:pt x="696453" y="23105"/>
                  </a:lnTo>
                  <a:lnTo>
                    <a:pt x="740880" y="37842"/>
                  </a:lnTo>
                  <a:lnTo>
                    <a:pt x="784553" y="56191"/>
                  </a:lnTo>
                  <a:lnTo>
                    <a:pt x="827250" y="78164"/>
                  </a:lnTo>
                  <a:lnTo>
                    <a:pt x="868746" y="103775"/>
                  </a:lnTo>
                </a:path>
              </a:pathLst>
            </a:custGeom>
            <a:ln w="12700">
              <a:solidFill>
                <a:srgbClr val="66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322303" y="2437085"/>
              <a:ext cx="88265" cy="80010"/>
            </a:xfrm>
            <a:custGeom>
              <a:avLst/>
              <a:gdLst/>
              <a:ahLst/>
              <a:cxnLst/>
              <a:rect l="l" t="t" r="r" b="b"/>
              <a:pathLst>
                <a:path w="88265" h="80010">
                  <a:moveTo>
                    <a:pt x="50317" y="0"/>
                  </a:moveTo>
                  <a:lnTo>
                    <a:pt x="87972" y="79781"/>
                  </a:lnTo>
                  <a:lnTo>
                    <a:pt x="0" y="73291"/>
                  </a:lnTo>
                </a:path>
              </a:pathLst>
            </a:custGeom>
            <a:ln w="12699">
              <a:solidFill>
                <a:srgbClr val="66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33255" y="2527893"/>
              <a:ext cx="427355" cy="442595"/>
            </a:xfrm>
            <a:custGeom>
              <a:avLst/>
              <a:gdLst/>
              <a:ahLst/>
              <a:cxnLst/>
              <a:rect l="l" t="t" r="r" b="b"/>
              <a:pathLst>
                <a:path w="427354" h="442594">
                  <a:moveTo>
                    <a:pt x="90706" y="442568"/>
                  </a:moveTo>
                  <a:lnTo>
                    <a:pt x="59649" y="402500"/>
                  </a:lnTo>
                  <a:lnTo>
                    <a:pt x="35015" y="360417"/>
                  </a:lnTo>
                  <a:lnTo>
                    <a:pt x="16838" y="317129"/>
                  </a:lnTo>
                  <a:lnTo>
                    <a:pt x="5154" y="273448"/>
                  </a:lnTo>
                  <a:lnTo>
                    <a:pt x="0" y="230186"/>
                  </a:lnTo>
                  <a:lnTo>
                    <a:pt x="1409" y="188154"/>
                  </a:lnTo>
                  <a:lnTo>
                    <a:pt x="9420" y="148163"/>
                  </a:lnTo>
                  <a:lnTo>
                    <a:pt x="24066" y="111024"/>
                  </a:lnTo>
                  <a:lnTo>
                    <a:pt x="45384" y="77550"/>
                  </a:lnTo>
                  <a:lnTo>
                    <a:pt x="73409" y="48551"/>
                  </a:lnTo>
                  <a:lnTo>
                    <a:pt x="110063" y="23982"/>
                  </a:lnTo>
                  <a:lnTo>
                    <a:pt x="151016" y="7838"/>
                  </a:lnTo>
                  <a:lnTo>
                    <a:pt x="195192" y="0"/>
                  </a:lnTo>
                  <a:lnTo>
                    <a:pt x="241515" y="343"/>
                  </a:lnTo>
                  <a:lnTo>
                    <a:pt x="288912" y="8748"/>
                  </a:lnTo>
                  <a:lnTo>
                    <a:pt x="336306" y="25093"/>
                  </a:lnTo>
                  <a:lnTo>
                    <a:pt x="382622" y="49255"/>
                  </a:lnTo>
                  <a:lnTo>
                    <a:pt x="426786" y="81114"/>
                  </a:lnTo>
                </a:path>
              </a:pathLst>
            </a:custGeom>
            <a:ln w="12700">
              <a:solidFill>
                <a:srgbClr val="66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273545" y="2525782"/>
              <a:ext cx="86995" cy="83820"/>
            </a:xfrm>
            <a:custGeom>
              <a:avLst/>
              <a:gdLst/>
              <a:ahLst/>
              <a:cxnLst/>
              <a:rect l="l" t="t" r="r" b="b"/>
              <a:pathLst>
                <a:path w="86995" h="83819">
                  <a:moveTo>
                    <a:pt x="58077" y="0"/>
                  </a:moveTo>
                  <a:lnTo>
                    <a:pt x="86740" y="83426"/>
                  </a:lnTo>
                  <a:lnTo>
                    <a:pt x="0" y="67310"/>
                  </a:lnTo>
                </a:path>
              </a:pathLst>
            </a:custGeom>
            <a:ln w="12700">
              <a:solidFill>
                <a:srgbClr val="66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4" name="object 7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678553" y="5617159"/>
            <a:ext cx="2351785" cy="844730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7727950" y="2794761"/>
            <a:ext cx="340360" cy="375285"/>
            <a:chOff x="7727950" y="2794761"/>
            <a:chExt cx="340360" cy="375285"/>
          </a:xfrm>
        </p:grpSpPr>
        <p:pic>
          <p:nvPicPr>
            <p:cNvPr id="76" name="object 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54569" y="2957956"/>
              <a:ext cx="213614" cy="21209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734300" y="2801111"/>
              <a:ext cx="66040" cy="86360"/>
            </a:xfrm>
            <a:custGeom>
              <a:avLst/>
              <a:gdLst/>
              <a:ahLst/>
              <a:cxnLst/>
              <a:rect l="l" t="t" r="r" b="b"/>
              <a:pathLst>
                <a:path w="66040" h="86360">
                  <a:moveTo>
                    <a:pt x="0" y="0"/>
                  </a:moveTo>
                  <a:lnTo>
                    <a:pt x="65976" y="8594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762326" y="2853772"/>
              <a:ext cx="76835" cy="83820"/>
            </a:xfrm>
            <a:custGeom>
              <a:avLst/>
              <a:gdLst/>
              <a:ahLst/>
              <a:cxnLst/>
              <a:rect l="l" t="t" r="r" b="b"/>
              <a:pathLst>
                <a:path w="76834" h="83819">
                  <a:moveTo>
                    <a:pt x="60439" y="0"/>
                  </a:moveTo>
                  <a:lnTo>
                    <a:pt x="0" y="46405"/>
                  </a:lnTo>
                  <a:lnTo>
                    <a:pt x="76619" y="83642"/>
                  </a:lnTo>
                  <a:lnTo>
                    <a:pt x="60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9" name="object 7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37460" y="5865748"/>
            <a:ext cx="2153666" cy="596139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619872" y="5460365"/>
            <a:ext cx="2318257" cy="966471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8102854" y="3236722"/>
            <a:ext cx="94615" cy="135255"/>
            <a:chOff x="8102854" y="3236722"/>
            <a:chExt cx="94615" cy="135255"/>
          </a:xfrm>
        </p:grpSpPr>
        <p:sp>
          <p:nvSpPr>
            <p:cNvPr id="82" name="object 82"/>
            <p:cNvSpPr/>
            <p:nvPr/>
          </p:nvSpPr>
          <p:spPr>
            <a:xfrm>
              <a:off x="8109204" y="3243072"/>
              <a:ext cx="52705" cy="76200"/>
            </a:xfrm>
            <a:custGeom>
              <a:avLst/>
              <a:gdLst/>
              <a:ahLst/>
              <a:cxnLst/>
              <a:rect l="l" t="t" r="r" b="b"/>
              <a:pathLst>
                <a:path w="52704" h="76200">
                  <a:moveTo>
                    <a:pt x="0" y="0"/>
                  </a:moveTo>
                  <a:lnTo>
                    <a:pt x="52120" y="7598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2725" y="3287025"/>
              <a:ext cx="74930" cy="84455"/>
            </a:xfrm>
            <a:custGeom>
              <a:avLst/>
              <a:gdLst/>
              <a:ahLst/>
              <a:cxnLst/>
              <a:rect l="l" t="t" r="r" b="b"/>
              <a:pathLst>
                <a:path w="74929" h="84454">
                  <a:moveTo>
                    <a:pt x="62839" y="0"/>
                  </a:moveTo>
                  <a:lnTo>
                    <a:pt x="0" y="43103"/>
                  </a:lnTo>
                  <a:lnTo>
                    <a:pt x="74523" y="84391"/>
                  </a:lnTo>
                  <a:lnTo>
                    <a:pt x="628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8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291713" y="2634869"/>
            <a:ext cx="219710" cy="196850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3291713" y="3631691"/>
            <a:ext cx="219710" cy="353695"/>
            <a:chOff x="3291713" y="3631691"/>
            <a:chExt cx="219710" cy="353695"/>
          </a:xfrm>
        </p:grpSpPr>
        <p:pic>
          <p:nvPicPr>
            <p:cNvPr id="86" name="object 8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91713" y="3788536"/>
              <a:ext cx="219710" cy="19685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406140" y="363169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4">
                  <a:moveTo>
                    <a:pt x="0" y="0"/>
                  </a:moveTo>
                  <a:lnTo>
                    <a:pt x="0" y="6499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88" name="object 88"/>
            <p:cNvSpPr/>
            <p:nvPr/>
          </p:nvSpPr>
          <p:spPr>
            <a:xfrm>
              <a:off x="3368043" y="36839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  <p:pic>
        <p:nvPicPr>
          <p:cNvPr id="89" name="object 8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296284" y="3218560"/>
            <a:ext cx="221234" cy="196850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2968180" y="3442766"/>
            <a:ext cx="86677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メイリオ"/>
                <a:cs typeface="メイリオ"/>
              </a:rPr>
              <a:t>がん前駆細胞</a:t>
            </a:r>
            <a:endParaRPr sz="1100" b="1">
              <a:latin typeface="メイリオ"/>
              <a:cs typeface="メイリオ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142750" y="3996261"/>
            <a:ext cx="5867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5" dirty="0">
                <a:latin typeface="メイリオ"/>
                <a:cs typeface="メイリオ"/>
              </a:rPr>
              <a:t>がん細胞</a:t>
            </a:r>
            <a:endParaRPr sz="1100" b="1">
              <a:latin typeface="メイリオ"/>
              <a:cs typeface="メイリオ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3361947" y="3043427"/>
            <a:ext cx="76200" cy="128905"/>
            <a:chOff x="3361947" y="3043427"/>
            <a:chExt cx="76200" cy="128905"/>
          </a:xfrm>
        </p:grpSpPr>
        <p:sp>
          <p:nvSpPr>
            <p:cNvPr id="93" name="object 93"/>
            <p:cNvSpPr/>
            <p:nvPr/>
          </p:nvSpPr>
          <p:spPr>
            <a:xfrm>
              <a:off x="3400044" y="3043427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499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94" name="object 94"/>
            <p:cNvSpPr/>
            <p:nvPr/>
          </p:nvSpPr>
          <p:spPr>
            <a:xfrm>
              <a:off x="3361947" y="30957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2988786" y="6517002"/>
            <a:ext cx="56705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dirty="0">
                <a:latin typeface="Century Gothic"/>
                <a:cs typeface="Century Gothic"/>
              </a:rPr>
              <a:t>0</a:t>
            </a:r>
            <a:r>
              <a:rPr sz="1650" spc="-25" dirty="0">
                <a:latin typeface="メイリオ"/>
                <a:cs typeface="メイリオ"/>
              </a:rPr>
              <a:t>時間</a:t>
            </a:r>
            <a:endParaRPr sz="1650">
              <a:latin typeface="メイリオ"/>
              <a:cs typeface="メイリオ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586764" y="6504716"/>
            <a:ext cx="68389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dirty="0">
                <a:latin typeface="Century Gothic"/>
                <a:cs typeface="Century Gothic"/>
              </a:rPr>
              <a:t>24</a:t>
            </a:r>
            <a:r>
              <a:rPr sz="1650" spc="-25" dirty="0">
                <a:latin typeface="メイリオ"/>
                <a:cs typeface="メイリオ"/>
              </a:rPr>
              <a:t>時間</a:t>
            </a:r>
            <a:endParaRPr sz="1650">
              <a:latin typeface="メイリオ"/>
              <a:cs typeface="メイリオ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614069" y="6496242"/>
            <a:ext cx="68389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dirty="0">
                <a:latin typeface="Century Gothic"/>
                <a:cs typeface="Century Gothic"/>
              </a:rPr>
              <a:t>12</a:t>
            </a:r>
            <a:r>
              <a:rPr sz="1650" spc="-25" dirty="0">
                <a:latin typeface="メイリオ"/>
                <a:cs typeface="メイリオ"/>
              </a:rPr>
              <a:t>時間</a:t>
            </a:r>
            <a:endParaRPr sz="1650">
              <a:latin typeface="メイリオ"/>
              <a:cs typeface="メイリオ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4341621" y="6144514"/>
            <a:ext cx="255270" cy="236854"/>
            <a:chOff x="4341621" y="6144514"/>
            <a:chExt cx="255270" cy="236854"/>
          </a:xfrm>
        </p:grpSpPr>
        <p:pic>
          <p:nvPicPr>
            <p:cNvPr id="99" name="object 9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47971" y="6150864"/>
              <a:ext cx="242315" cy="22402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4347971" y="6150864"/>
              <a:ext cx="242570" cy="224154"/>
            </a:xfrm>
            <a:custGeom>
              <a:avLst/>
              <a:gdLst/>
              <a:ahLst/>
              <a:cxnLst/>
              <a:rect l="l" t="t" r="r" b="b"/>
              <a:pathLst>
                <a:path w="242570" h="224154">
                  <a:moveTo>
                    <a:pt x="0" y="56007"/>
                  </a:moveTo>
                  <a:lnTo>
                    <a:pt x="130302" y="56007"/>
                  </a:lnTo>
                  <a:lnTo>
                    <a:pt x="130302" y="0"/>
                  </a:lnTo>
                  <a:lnTo>
                    <a:pt x="242315" y="112014"/>
                  </a:lnTo>
                  <a:lnTo>
                    <a:pt x="130302" y="224028"/>
                  </a:lnTo>
                  <a:lnTo>
                    <a:pt x="130302" y="168021"/>
                  </a:lnTo>
                  <a:lnTo>
                    <a:pt x="0" y="168021"/>
                  </a:lnTo>
                  <a:lnTo>
                    <a:pt x="0" y="56007"/>
                  </a:lnTo>
                  <a:close/>
                </a:path>
              </a:pathLst>
            </a:custGeom>
            <a:ln w="12700">
              <a:solidFill>
                <a:srgbClr val="BB9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7162545" y="6155182"/>
            <a:ext cx="255270" cy="235585"/>
            <a:chOff x="7162545" y="6155182"/>
            <a:chExt cx="255270" cy="235585"/>
          </a:xfrm>
        </p:grpSpPr>
        <p:pic>
          <p:nvPicPr>
            <p:cNvPr id="102" name="object 10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8895" y="6161532"/>
              <a:ext cx="242316" cy="222504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168895" y="6161532"/>
              <a:ext cx="242570" cy="222885"/>
            </a:xfrm>
            <a:custGeom>
              <a:avLst/>
              <a:gdLst/>
              <a:ahLst/>
              <a:cxnLst/>
              <a:rect l="l" t="t" r="r" b="b"/>
              <a:pathLst>
                <a:path w="242570" h="222885">
                  <a:moveTo>
                    <a:pt x="0" y="55626"/>
                  </a:moveTo>
                  <a:lnTo>
                    <a:pt x="131064" y="55626"/>
                  </a:lnTo>
                  <a:lnTo>
                    <a:pt x="131064" y="0"/>
                  </a:lnTo>
                  <a:lnTo>
                    <a:pt x="242315" y="111252"/>
                  </a:lnTo>
                  <a:lnTo>
                    <a:pt x="131064" y="222504"/>
                  </a:lnTo>
                  <a:lnTo>
                    <a:pt x="131064" y="166878"/>
                  </a:lnTo>
                  <a:lnTo>
                    <a:pt x="0" y="166878"/>
                  </a:lnTo>
                  <a:lnTo>
                    <a:pt x="0" y="55626"/>
                  </a:lnTo>
                  <a:close/>
                </a:path>
              </a:pathLst>
            </a:custGeom>
            <a:ln w="12700">
              <a:solidFill>
                <a:srgbClr val="BB9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9950699" y="3648050"/>
            <a:ext cx="2184933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535"/>
              </a:lnSpc>
              <a:spcBef>
                <a:spcPts val="95"/>
              </a:spcBef>
            </a:pPr>
            <a:r>
              <a:rPr sz="1400" spc="-30" dirty="0">
                <a:latin typeface="メイリオ"/>
                <a:cs typeface="メイリオ"/>
              </a:rPr>
              <a:t>がん組織</a:t>
            </a:r>
            <a:endParaRPr sz="1400" dirty="0">
              <a:latin typeface="メイリオ"/>
              <a:cs typeface="メイリオ"/>
            </a:endParaRPr>
          </a:p>
          <a:p>
            <a:pPr marL="12700" marR="5080">
              <a:lnSpc>
                <a:spcPts val="1580"/>
              </a:lnSpc>
              <a:spcBef>
                <a:spcPts val="10"/>
              </a:spcBef>
            </a:pPr>
            <a:r>
              <a:rPr sz="1400" spc="-30" dirty="0">
                <a:latin typeface="メイリオ"/>
                <a:cs typeface="メイリオ"/>
              </a:rPr>
              <a:t>多様ながん細胞からなる</a:t>
            </a:r>
            <a:endParaRPr sz="1400" dirty="0">
              <a:latin typeface="メイリオ"/>
              <a:cs typeface="メイリオ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14718" y="607683"/>
            <a:ext cx="11920914" cy="1046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155" marR="5080" algn="ctr">
              <a:lnSpc>
                <a:spcPct val="100899"/>
              </a:lnSpc>
              <a:spcBef>
                <a:spcPts val="95"/>
              </a:spcBef>
            </a:pPr>
            <a:r>
              <a:rPr sz="2400" b="1" dirty="0">
                <a:solidFill>
                  <a:srgbClr val="C00000"/>
                </a:solidFill>
                <a:latin typeface="Century Gothic"/>
                <a:cs typeface="Century Gothic"/>
              </a:rPr>
              <a:t>DN</a:t>
            </a:r>
            <a:r>
              <a:rPr sz="2400" b="1" spc="-20" dirty="0">
                <a:solidFill>
                  <a:srgbClr val="C00000"/>
                </a:solidFill>
                <a:latin typeface="メイリオ"/>
                <a:cs typeface="メイリオ"/>
              </a:rPr>
              <a:t>ゲルによるがん幹細胞への迅速な先祖返りを「ハープ現象」</a:t>
            </a:r>
            <a:r>
              <a:rPr sz="2400" b="1" spc="-50" dirty="0">
                <a:solidFill>
                  <a:srgbClr val="C00000"/>
                </a:solidFill>
                <a:latin typeface="メイリオ"/>
                <a:cs typeface="メイリオ"/>
              </a:rPr>
              <a:t> </a:t>
            </a:r>
            <a:br>
              <a:rPr lang="en-US" sz="2400" b="1" spc="-50" dirty="0">
                <a:solidFill>
                  <a:srgbClr val="C00000"/>
                </a:solidFill>
                <a:latin typeface="メイリオ"/>
                <a:cs typeface="メイリオ"/>
              </a:rPr>
            </a:br>
            <a:r>
              <a:rPr sz="2400" b="1" dirty="0">
                <a:solidFill>
                  <a:srgbClr val="C00000"/>
                </a:solidFill>
                <a:latin typeface="Century Gothic"/>
                <a:cs typeface="Century Gothic"/>
              </a:rPr>
              <a:t>Hydrogel</a:t>
            </a:r>
            <a:r>
              <a:rPr sz="2400" b="1" spc="5" dirty="0">
                <a:solidFill>
                  <a:srgbClr val="C00000"/>
                </a:solidFill>
                <a:latin typeface="Century Gothic"/>
                <a:cs typeface="Century Gothic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entury Gothic"/>
                <a:cs typeface="Century Gothic"/>
              </a:rPr>
              <a:t>activated</a:t>
            </a:r>
            <a:r>
              <a:rPr sz="2400" b="1" spc="-15" dirty="0">
                <a:solidFill>
                  <a:srgbClr val="C00000"/>
                </a:solidFill>
                <a:latin typeface="Century Gothic"/>
                <a:cs typeface="Century Gothic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entury Gothic"/>
                <a:cs typeface="Century Gothic"/>
              </a:rPr>
              <a:t>reprogramming phenomenon</a:t>
            </a:r>
            <a:r>
              <a:rPr sz="2400" b="1" spc="-10" dirty="0">
                <a:solidFill>
                  <a:srgbClr val="C00000"/>
                </a:solidFill>
                <a:latin typeface="Century Gothic"/>
                <a:cs typeface="Century Gothic"/>
              </a:rPr>
              <a:t>: </a:t>
            </a:r>
            <a:r>
              <a:rPr sz="2400" b="1" dirty="0">
                <a:solidFill>
                  <a:srgbClr val="C00000"/>
                </a:solidFill>
                <a:latin typeface="Century Gothic"/>
                <a:cs typeface="Century Gothic"/>
              </a:rPr>
              <a:t>HARP</a:t>
            </a:r>
            <a:endParaRPr sz="2400" dirty="0">
              <a:solidFill>
                <a:srgbClr val="C00000"/>
              </a:solidFill>
              <a:latin typeface="メイリオ"/>
              <a:cs typeface="メイリオ"/>
            </a:endParaRPr>
          </a:p>
          <a:p>
            <a:pPr marL="12700" algn="ctr">
              <a:lnSpc>
                <a:spcPts val="2240"/>
              </a:lnSpc>
            </a:pPr>
            <a:r>
              <a:rPr sz="2000" dirty="0">
                <a:latin typeface="メイリオ"/>
                <a:cs typeface="メイリオ"/>
              </a:rPr>
              <a:t>「同義：幹細胞へ誘導</a:t>
            </a:r>
            <a:r>
              <a:rPr sz="2000" spc="-15" dirty="0">
                <a:latin typeface="メイリオ"/>
                <a:cs typeface="メイリオ"/>
              </a:rPr>
              <a:t>＝</a:t>
            </a:r>
            <a:r>
              <a:rPr sz="2000" spc="-10" dirty="0">
                <a:latin typeface="メイリオ"/>
                <a:cs typeface="メイリオ"/>
              </a:rPr>
              <a:t>リプログラミング</a:t>
            </a:r>
            <a:r>
              <a:rPr sz="2000" spc="-15" dirty="0">
                <a:latin typeface="メイリオ"/>
                <a:cs typeface="メイリオ"/>
              </a:rPr>
              <a:t>＝</a:t>
            </a:r>
            <a:r>
              <a:rPr sz="2000" spc="-5" dirty="0">
                <a:latin typeface="メイリオ"/>
                <a:cs typeface="メイリオ"/>
              </a:rPr>
              <a:t>初期化</a:t>
            </a:r>
            <a:r>
              <a:rPr sz="2000" dirty="0">
                <a:latin typeface="メイリオ"/>
                <a:cs typeface="メイリオ"/>
              </a:rPr>
              <a:t>＝</a:t>
            </a:r>
            <a:r>
              <a:rPr sz="2000" spc="-20" dirty="0">
                <a:latin typeface="メイリオ"/>
                <a:cs typeface="メイリオ"/>
              </a:rPr>
              <a:t>先祖返り」</a:t>
            </a:r>
            <a:endParaRPr sz="2000" dirty="0">
              <a:latin typeface="メイリオ"/>
              <a:cs typeface="メイリオ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189665" y="2386854"/>
            <a:ext cx="1427480" cy="4241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64845">
              <a:lnSpc>
                <a:spcPct val="100000"/>
              </a:lnSpc>
              <a:spcBef>
                <a:spcPts val="125"/>
              </a:spcBef>
            </a:pPr>
            <a:r>
              <a:rPr sz="1450" spc="-15" dirty="0">
                <a:latin typeface="メイリオ"/>
                <a:cs typeface="メイリオ"/>
              </a:rPr>
              <a:t>先祖返り</a:t>
            </a:r>
            <a:endParaRPr sz="1450">
              <a:latin typeface="メイリオ"/>
              <a:cs typeface="メイリオ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メイリオ"/>
                <a:cs typeface="メイリオ"/>
              </a:rPr>
              <a:t>（リプログラミング</a:t>
            </a:r>
            <a:r>
              <a:rPr sz="1100" spc="-50" dirty="0">
                <a:latin typeface="メイリオ"/>
                <a:cs typeface="メイリオ"/>
              </a:rPr>
              <a:t>）</a:t>
            </a:r>
            <a:endParaRPr sz="1100">
              <a:latin typeface="メイリオ"/>
              <a:cs typeface="メイリオ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3046586" y="2830935"/>
            <a:ext cx="72644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メイリオ"/>
                <a:cs typeface="メイリオ"/>
              </a:rPr>
              <a:t>がん幹細胞</a:t>
            </a:r>
            <a:endParaRPr sz="1100" b="1">
              <a:latin typeface="メイリオ"/>
              <a:cs typeface="メイリオ"/>
            </a:endParaRPr>
          </a:p>
        </p:txBody>
      </p:sp>
      <p:pic>
        <p:nvPicPr>
          <p:cNvPr id="109" name="object 10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730880" y="4757801"/>
            <a:ext cx="219710" cy="196850"/>
          </a:xfrm>
          <a:prstGeom prst="rect">
            <a:avLst/>
          </a:prstGeom>
        </p:spPr>
      </p:pic>
      <p:sp>
        <p:nvSpPr>
          <p:cNvPr id="110" name="object 110"/>
          <p:cNvSpPr txBox="1"/>
          <p:nvPr/>
        </p:nvSpPr>
        <p:spPr>
          <a:xfrm>
            <a:off x="2963213" y="4739406"/>
            <a:ext cx="1038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メイリオ"/>
                <a:cs typeface="メイリオ"/>
              </a:rPr>
              <a:t>がん幹細胞</a:t>
            </a:r>
            <a:endParaRPr sz="1600" dirty="0">
              <a:latin typeface="メイリオ"/>
              <a:cs typeface="メイリオ"/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B07AF036-8E1B-FFF4-3147-DAE4C3A33EAC}"/>
              </a:ext>
            </a:extLst>
          </p:cNvPr>
          <p:cNvSpPr/>
          <p:nvPr/>
        </p:nvSpPr>
        <p:spPr>
          <a:xfrm>
            <a:off x="0" y="-285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ハイドロゲル活性化リプログラミング現象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90C9FA-84E3-42BB-4F8E-51C70913A55B}"/>
              </a:ext>
            </a:extLst>
          </p:cNvPr>
          <p:cNvSpPr/>
          <p:nvPr/>
        </p:nvSpPr>
        <p:spPr>
          <a:xfrm>
            <a:off x="0" y="569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がん細胞を幹細胞に変えるハイドロゲル＠動画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80F055-6BFB-2E7F-517A-D1AD6C7EC35A}"/>
              </a:ext>
            </a:extLst>
          </p:cNvPr>
          <p:cNvSpPr txBox="1"/>
          <p:nvPr/>
        </p:nvSpPr>
        <p:spPr>
          <a:xfrm>
            <a:off x="1675865" y="622300"/>
            <a:ext cx="127332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動画再生</a:t>
            </a:r>
          </a:p>
        </p:txBody>
      </p:sp>
    </p:spTree>
    <p:extLst>
      <p:ext uri="{BB962C8B-B14F-4D97-AF65-F5344CB8AC3E}">
        <p14:creationId xmlns:p14="http://schemas.microsoft.com/office/powerpoint/2010/main" val="277466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7028-231F-8172-3025-EFF1FDB3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9EBEB9-8CA5-949B-A8CE-7DECF680501A}"/>
              </a:ext>
            </a:extLst>
          </p:cNvPr>
          <p:cNvSpPr txBox="1"/>
          <p:nvPr/>
        </p:nvSpPr>
        <p:spPr>
          <a:xfrm>
            <a:off x="1" y="282883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医療</a:t>
            </a:r>
          </a:p>
        </p:txBody>
      </p:sp>
    </p:spTree>
    <p:extLst>
      <p:ext uri="{BB962C8B-B14F-4D97-AF65-F5344CB8AC3E}">
        <p14:creationId xmlns:p14="http://schemas.microsoft.com/office/powerpoint/2010/main" val="1144777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F151-3560-AD17-F12C-9CDA1E5FD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1BCDA5-F305-8A49-4F85-763DB44682E2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腸管再生医療（１）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9733C5-852D-2AC1-B2B2-1E3C66885694}"/>
              </a:ext>
            </a:extLst>
          </p:cNvPr>
          <p:cNvSpPr txBox="1"/>
          <p:nvPr/>
        </p:nvSpPr>
        <p:spPr>
          <a:xfrm>
            <a:off x="3047999" y="6648979"/>
            <a:ext cx="6494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JST/</a:t>
            </a:r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新技術説明会動画＠日本科学大学：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https://www.youtube.com/watch?v=f-VP-YFcRrc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7665AE4-9F31-6A75-5FDB-DBFBA376A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090"/>
            <a:ext cx="12167971" cy="55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20743-7455-7AC8-034B-4FB1FA83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0778C3D-1D4B-6245-499E-04B17A26E564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腸管再生医療（２）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46328C-2298-40B9-DFB2-1833359DCC38}"/>
              </a:ext>
            </a:extLst>
          </p:cNvPr>
          <p:cNvSpPr txBox="1"/>
          <p:nvPr/>
        </p:nvSpPr>
        <p:spPr>
          <a:xfrm>
            <a:off x="3047999" y="6648979"/>
            <a:ext cx="6494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JST/</a:t>
            </a:r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新技術説明会動画＠日本科学大学：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https://www.youtube.com/watch?v=f-VP-YFcRrc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051F7E7-9A17-2EA2-ABF4-770B3AD00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9" y="651845"/>
            <a:ext cx="12010161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7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9748D-BBE2-B0A5-4493-1DB698D7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2356C38-8406-31E9-8174-26AA1AAE6E22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腸管再生医療（３）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92A777-65E9-746C-6267-5135A9820B37}"/>
              </a:ext>
            </a:extLst>
          </p:cNvPr>
          <p:cNvSpPr txBox="1"/>
          <p:nvPr/>
        </p:nvSpPr>
        <p:spPr>
          <a:xfrm>
            <a:off x="3047999" y="6648979"/>
            <a:ext cx="6494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JST/</a:t>
            </a:r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新技術説明会動画＠日本科学大学：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https://www.youtube.com/watch?v=f-VP-YFcRrc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4" name="object 2" descr="森の絵  中程度の精度で自動的に生成された説明">
            <a:extLst>
              <a:ext uri="{FF2B5EF4-FFF2-40B4-BE49-F238E27FC236}">
                <a16:creationId xmlns:a16="http://schemas.microsoft.com/office/drawing/2014/main" id="{D734C59A-4617-CCF6-1963-B080606B6D8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5550" y="3646451"/>
            <a:ext cx="1962150" cy="196215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92429F2C-178D-E303-025C-90C0FE8EFEA9}"/>
              </a:ext>
            </a:extLst>
          </p:cNvPr>
          <p:cNvSpPr txBox="1"/>
          <p:nvPr/>
        </p:nvSpPr>
        <p:spPr>
          <a:xfrm>
            <a:off x="10115550" y="3369846"/>
            <a:ext cx="1962150" cy="276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7465" rIns="0" bIns="0" rtlCol="0">
            <a:spAutoFit/>
          </a:bodyPr>
          <a:lstStyle/>
          <a:p>
            <a:pPr marL="239395">
              <a:spcBef>
                <a:spcPts val="295"/>
              </a:spcBef>
            </a:pPr>
            <a:r>
              <a:rPr kumimoji="0" sz="1400" b="1" kern="0" dirty="0">
                <a:solidFill>
                  <a:srgbClr val="6EAC46"/>
                </a:solidFill>
                <a:latin typeface="Arial"/>
                <a:cs typeface="Arial"/>
              </a:rPr>
              <a:t>CDX2</a:t>
            </a:r>
            <a:r>
              <a:rPr kumimoji="0" sz="1400" b="1" kern="0" spc="-80" dirty="0">
                <a:solidFill>
                  <a:srgbClr val="6EAC46"/>
                </a:solidFill>
                <a:latin typeface="Arial"/>
                <a:cs typeface="Arial"/>
              </a:rPr>
              <a:t> </a:t>
            </a:r>
            <a:r>
              <a:rPr kumimoji="0" sz="1400" b="1" kern="0" dirty="0">
                <a:solidFill>
                  <a:srgbClr val="FF0000"/>
                </a:solidFill>
                <a:latin typeface="Arial"/>
                <a:cs typeface="Arial"/>
              </a:rPr>
              <a:t>ECAD</a:t>
            </a:r>
            <a:r>
              <a:rPr kumimoji="0" sz="1400" b="1" kern="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kumimoji="0" sz="1400" b="1" kern="0" spc="-20" dirty="0">
                <a:solidFill>
                  <a:srgbClr val="4470C4"/>
                </a:solidFill>
                <a:latin typeface="Arial"/>
                <a:cs typeface="Arial"/>
              </a:rPr>
              <a:t>DAPI</a:t>
            </a:r>
            <a:endParaRPr kumimoji="0"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6" name="object 4" descr="紫の花が咲いている木  自動的に生成された説明">
            <a:extLst>
              <a:ext uri="{FF2B5EF4-FFF2-40B4-BE49-F238E27FC236}">
                <a16:creationId xmlns:a16="http://schemas.microsoft.com/office/drawing/2014/main" id="{A4D9F1C9-751E-2014-6CF2-B28268E9A0E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6156" y="3655596"/>
            <a:ext cx="1962150" cy="196215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19F01442-11B1-41BD-5CD5-31A6D0E388C9}"/>
              </a:ext>
            </a:extLst>
          </p:cNvPr>
          <p:cNvSpPr txBox="1"/>
          <p:nvPr/>
        </p:nvSpPr>
        <p:spPr>
          <a:xfrm>
            <a:off x="8106156" y="3369846"/>
            <a:ext cx="1962150" cy="2857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197485">
              <a:spcBef>
                <a:spcPts val="320"/>
              </a:spcBef>
            </a:pPr>
            <a:r>
              <a:rPr kumimoji="0" sz="1400" b="1" kern="0" dirty="0">
                <a:solidFill>
                  <a:srgbClr val="FFFF00"/>
                </a:solidFill>
                <a:latin typeface="Arial"/>
                <a:cs typeface="Arial"/>
              </a:rPr>
              <a:t>FOXF1</a:t>
            </a:r>
            <a:r>
              <a:rPr kumimoji="0" sz="1400" b="1" kern="0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kumimoji="0" sz="1400" b="1" kern="0" dirty="0">
                <a:solidFill>
                  <a:srgbClr val="C51FD5"/>
                </a:solidFill>
                <a:latin typeface="Arial"/>
                <a:cs typeface="Arial"/>
              </a:rPr>
              <a:t>CDX2</a:t>
            </a:r>
            <a:r>
              <a:rPr kumimoji="0" sz="1400" b="1" kern="0" spc="-60" dirty="0">
                <a:solidFill>
                  <a:srgbClr val="C51FD5"/>
                </a:solidFill>
                <a:latin typeface="Arial"/>
                <a:cs typeface="Arial"/>
              </a:rPr>
              <a:t> </a:t>
            </a:r>
            <a:r>
              <a:rPr kumimoji="0" sz="1400" b="1" kern="0" spc="-20" dirty="0">
                <a:solidFill>
                  <a:srgbClr val="0EECF3"/>
                </a:solidFill>
                <a:latin typeface="Arial"/>
                <a:cs typeface="Arial"/>
              </a:rPr>
              <a:t>DAPI</a:t>
            </a:r>
            <a:endParaRPr kumimoji="0"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50464622-AF1D-0452-6576-61AEBE3BE17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10150" y="1102896"/>
            <a:ext cx="2924555" cy="4505706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C5845BBB-262C-6F5C-53E6-D9926B681E4C}"/>
              </a:ext>
            </a:extLst>
          </p:cNvPr>
          <p:cNvSpPr txBox="1"/>
          <p:nvPr/>
        </p:nvSpPr>
        <p:spPr>
          <a:xfrm>
            <a:off x="5010150" y="817146"/>
            <a:ext cx="2924810" cy="2857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3020" rIns="0" bIns="0" rtlCol="0">
            <a:spAutoFit/>
          </a:bodyPr>
          <a:lstStyle/>
          <a:p>
            <a:pPr marL="501015">
              <a:spcBef>
                <a:spcPts val="260"/>
              </a:spcBef>
            </a:pPr>
            <a:r>
              <a:rPr kumimoji="0" sz="1400" b="1" kern="0" spc="-10" dirty="0">
                <a:solidFill>
                  <a:srgbClr val="6EAC46"/>
                </a:solidFill>
                <a:latin typeface="Arial"/>
                <a:cs typeface="Arial"/>
              </a:rPr>
              <a:t>Mid/hindgut</a:t>
            </a:r>
            <a:r>
              <a:rPr kumimoji="0" sz="1400" b="1" kern="0" spc="-15" dirty="0">
                <a:solidFill>
                  <a:srgbClr val="6EAC46"/>
                </a:solidFill>
                <a:latin typeface="Arial"/>
                <a:cs typeface="Arial"/>
              </a:rPr>
              <a:t> </a:t>
            </a:r>
            <a:r>
              <a:rPr kumimoji="0" sz="1400" b="1" kern="0" spc="-10" dirty="0">
                <a:solidFill>
                  <a:srgbClr val="FF0000"/>
                </a:solidFill>
                <a:latin typeface="Arial"/>
                <a:cs typeface="Arial"/>
              </a:rPr>
              <a:t>Mesoderm</a:t>
            </a:r>
            <a:endParaRPr kumimoji="0"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9D96262D-7183-95B9-9D84-F9589C87CBF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50" y="3198396"/>
            <a:ext cx="4819650" cy="2419350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8A0801A0-4758-3E3F-8DBF-5594A112B96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50" y="1121946"/>
            <a:ext cx="4819650" cy="1933955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90F6083C-C381-EDB8-FE3C-E4ED830F8A49}"/>
              </a:ext>
            </a:extLst>
          </p:cNvPr>
          <p:cNvSpPr txBox="1"/>
          <p:nvPr/>
        </p:nvSpPr>
        <p:spPr>
          <a:xfrm>
            <a:off x="95250" y="817146"/>
            <a:ext cx="4819650" cy="3048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6350" algn="ctr">
              <a:spcBef>
                <a:spcPts val="320"/>
              </a:spcBef>
            </a:pPr>
            <a:r>
              <a:rPr kumimoji="0" sz="1550" b="1" kern="0" dirty="0">
                <a:solidFill>
                  <a:srgbClr val="6EAC46"/>
                </a:solidFill>
                <a:latin typeface="Arial"/>
                <a:cs typeface="Arial"/>
              </a:rPr>
              <a:t>Mid/hindgut</a:t>
            </a:r>
            <a:r>
              <a:rPr kumimoji="0" sz="1550" b="1" kern="0" spc="185" dirty="0">
                <a:solidFill>
                  <a:srgbClr val="6EAC46"/>
                </a:solidFill>
                <a:latin typeface="Arial"/>
                <a:cs typeface="Arial"/>
              </a:rPr>
              <a:t> </a:t>
            </a:r>
            <a:r>
              <a:rPr kumimoji="0" sz="1550" b="1" kern="0" spc="-10" dirty="0">
                <a:solidFill>
                  <a:srgbClr val="FF0000"/>
                </a:solidFill>
                <a:latin typeface="Arial"/>
                <a:cs typeface="Arial"/>
              </a:rPr>
              <a:t>Mesoderm</a:t>
            </a:r>
            <a:endParaRPr kumimoji="0" sz="15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27F0ACC6-2FEE-AE33-6247-2994DF198430}"/>
              </a:ext>
            </a:extLst>
          </p:cNvPr>
          <p:cNvSpPr/>
          <p:nvPr/>
        </p:nvSpPr>
        <p:spPr>
          <a:xfrm>
            <a:off x="105155" y="5865396"/>
            <a:ext cx="11982450" cy="457200"/>
          </a:xfrm>
          <a:custGeom>
            <a:avLst/>
            <a:gdLst/>
            <a:ahLst/>
            <a:cxnLst/>
            <a:rect l="l" t="t" r="r" b="b"/>
            <a:pathLst>
              <a:path w="11982450" h="457200">
                <a:moveTo>
                  <a:pt x="11982450" y="0"/>
                </a:moveTo>
                <a:lnTo>
                  <a:pt x="0" y="0"/>
                </a:lnTo>
                <a:lnTo>
                  <a:pt x="0" y="457200"/>
                </a:lnTo>
                <a:lnTo>
                  <a:pt x="11982450" y="457200"/>
                </a:lnTo>
                <a:lnTo>
                  <a:pt x="11982450" y="0"/>
                </a:lnTo>
                <a:close/>
              </a:path>
            </a:pathLst>
          </a:custGeom>
          <a:solidFill>
            <a:srgbClr val="73FC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0CB0F0AC-4593-EF43-7D0A-F6165682DBBE}"/>
              </a:ext>
            </a:extLst>
          </p:cNvPr>
          <p:cNvSpPr txBox="1"/>
          <p:nvPr/>
        </p:nvSpPr>
        <p:spPr>
          <a:xfrm>
            <a:off x="1218247" y="5913402"/>
            <a:ext cx="9755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2400" kern="0" spc="-10" dirty="0">
                <a:solidFill>
                  <a:sysClr val="windowText" lastClr="000000"/>
                </a:solidFill>
                <a:cs typeface="Yu Gothic"/>
              </a:rPr>
              <a:t>回転浮遊培養により、</a:t>
            </a:r>
            <a:r>
              <a:rPr kumimoji="0" sz="2400" b="1" kern="0" spc="-10" dirty="0">
                <a:solidFill>
                  <a:sysClr val="windowText" lastClr="000000"/>
                </a:solidFill>
                <a:cs typeface="Yu Gothic"/>
              </a:rPr>
              <a:t>管腔状の大型腸組織</a:t>
            </a:r>
            <a:r>
              <a:rPr kumimoji="0" sz="2400" kern="0" spc="-15" dirty="0">
                <a:solidFill>
                  <a:sysClr val="windowText" lastClr="000000"/>
                </a:solidFill>
                <a:cs typeface="Yu Gothic"/>
              </a:rPr>
              <a:t>として成熟させることが可能</a:t>
            </a:r>
            <a:endParaRPr kumimoji="0" sz="2400" kern="0" dirty="0">
              <a:solidFill>
                <a:sysClr val="windowText" lastClr="000000"/>
              </a:solidFill>
              <a:cs typeface="Yu Gothic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9D9352B2-7F6C-D705-ADED-753E3769BF2D}"/>
              </a:ext>
            </a:extLst>
          </p:cNvPr>
          <p:cNvSpPr txBox="1"/>
          <p:nvPr/>
        </p:nvSpPr>
        <p:spPr>
          <a:xfrm>
            <a:off x="9036176" y="6371111"/>
            <a:ext cx="3038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12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Takahashi</a:t>
            </a:r>
            <a:r>
              <a:rPr kumimoji="0" sz="1200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kumimoji="0" sz="1200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al,</a:t>
            </a:r>
            <a:r>
              <a:rPr kumimoji="0" sz="12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Cell</a:t>
            </a:r>
            <a:r>
              <a:rPr kumimoji="0" sz="1200" b="1" i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Reports</a:t>
            </a:r>
            <a:r>
              <a:rPr kumimoji="0" sz="1200" b="1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Methods</a:t>
            </a:r>
            <a:r>
              <a:rPr kumimoji="0" sz="1200" b="1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2024</a:t>
            </a:r>
            <a:endParaRPr kumimoji="0"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8" name="object 15">
            <a:extLst>
              <a:ext uri="{FF2B5EF4-FFF2-40B4-BE49-F238E27FC236}">
                <a16:creationId xmlns:a16="http://schemas.microsoft.com/office/drawing/2014/main" id="{F4DB81CB-DEEA-BAE5-11B2-5585D36EB68B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16061" y="827813"/>
            <a:ext cx="3958590" cy="24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0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EF28B-2871-4401-4621-6046D4272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BC0262-3FCF-15A2-03FB-BB6620BDFEA4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腸管の自律融合による自己組織化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D88989-E381-119E-4046-8AB2FAA7A128}"/>
              </a:ext>
            </a:extLst>
          </p:cNvPr>
          <p:cNvSpPr txBox="1"/>
          <p:nvPr/>
        </p:nvSpPr>
        <p:spPr>
          <a:xfrm>
            <a:off x="3047999" y="6648979"/>
            <a:ext cx="6494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JST/</a:t>
            </a:r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新技術説明会動画＠日本科学大学：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https://www.youtube.com/watch?v=f-VP-YFcRrc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B64FE29-6812-5B49-DA23-F0B5446EACCC}"/>
              </a:ext>
            </a:extLst>
          </p:cNvPr>
          <p:cNvSpPr txBox="1"/>
          <p:nvPr/>
        </p:nvSpPr>
        <p:spPr>
          <a:xfrm>
            <a:off x="568959" y="668461"/>
            <a:ext cx="6222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Assembled</a:t>
            </a:r>
            <a:r>
              <a:rPr kumimoji="0" b="1" u="sng" kern="0" spc="-3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kumimoji="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suspension</a:t>
            </a:r>
            <a:r>
              <a:rPr kumimoji="0" b="1" u="sng" kern="0" spc="-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kumimoji="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human</a:t>
            </a:r>
            <a:r>
              <a:rPr kumimoji="0" b="1" u="sng" kern="0" spc="-7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kumimoji="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intestinal</a:t>
            </a:r>
            <a:r>
              <a:rPr kumimoji="0" b="1" u="sng" kern="0" spc="-8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kumimoji="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tubules</a:t>
            </a:r>
            <a:r>
              <a:rPr kumimoji="0" b="1" u="sng" kern="0" spc="-4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kumimoji="0" b="1" u="sng" kern="0" spc="-2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(a-</a:t>
            </a:r>
            <a:r>
              <a:rPr kumimoji="0" b="1" u="sng" kern="0" spc="-1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HITs)</a:t>
            </a:r>
            <a:endParaRPr kumimoji="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1A75DDD-F313-6624-7662-6E28419551C0}"/>
              </a:ext>
            </a:extLst>
          </p:cNvPr>
          <p:cNvSpPr/>
          <p:nvPr/>
        </p:nvSpPr>
        <p:spPr>
          <a:xfrm>
            <a:off x="105155" y="5929564"/>
            <a:ext cx="11982450" cy="457200"/>
          </a:xfrm>
          <a:custGeom>
            <a:avLst/>
            <a:gdLst/>
            <a:ahLst/>
            <a:cxnLst/>
            <a:rect l="l" t="t" r="r" b="b"/>
            <a:pathLst>
              <a:path w="11982450" h="457200">
                <a:moveTo>
                  <a:pt x="11982450" y="0"/>
                </a:moveTo>
                <a:lnTo>
                  <a:pt x="0" y="0"/>
                </a:lnTo>
                <a:lnTo>
                  <a:pt x="0" y="457200"/>
                </a:lnTo>
                <a:lnTo>
                  <a:pt x="11982450" y="457200"/>
                </a:lnTo>
                <a:lnTo>
                  <a:pt x="11982450" y="0"/>
                </a:lnTo>
                <a:close/>
              </a:path>
            </a:pathLst>
          </a:custGeom>
          <a:solidFill>
            <a:srgbClr val="73FC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5BC700B7-439E-96BF-018A-F8F2E777F50D}"/>
              </a:ext>
            </a:extLst>
          </p:cNvPr>
          <p:cNvSpPr txBox="1"/>
          <p:nvPr/>
        </p:nvSpPr>
        <p:spPr>
          <a:xfrm>
            <a:off x="1394967" y="5964990"/>
            <a:ext cx="9369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2400" b="1" kern="0" dirty="0">
                <a:solidFill>
                  <a:sysClr val="windowText" lastClr="000000"/>
                </a:solidFill>
                <a:cs typeface="Yu Gothic"/>
              </a:rPr>
              <a:t>紐状腸組織</a:t>
            </a:r>
            <a:r>
              <a:rPr kumimoji="0" sz="2400" b="1" kern="0" spc="-30" dirty="0">
                <a:solidFill>
                  <a:sysClr val="windowText" lastClr="000000"/>
                </a:solidFill>
                <a:cs typeface="Yu Gothic"/>
              </a:rPr>
              <a:t>（a-</a:t>
            </a:r>
            <a:r>
              <a:rPr kumimoji="0" sz="2400" b="1" kern="0" spc="-15" dirty="0">
                <a:solidFill>
                  <a:sysClr val="windowText" lastClr="000000"/>
                </a:solidFill>
                <a:cs typeface="Yu Gothic"/>
              </a:rPr>
              <a:t>HIT）</a:t>
            </a:r>
            <a:r>
              <a:rPr kumimoji="0" sz="2400" kern="0" spc="-20" dirty="0">
                <a:solidFill>
                  <a:sysClr val="windowText" lastClr="000000"/>
                </a:solidFill>
                <a:cs typeface="Yu Gothic"/>
              </a:rPr>
              <a:t>は後腸および間質細胞の</a:t>
            </a:r>
            <a:r>
              <a:rPr kumimoji="0" sz="2400" b="1" kern="0" spc="-10" dirty="0">
                <a:solidFill>
                  <a:sysClr val="windowText" lastClr="000000"/>
                </a:solidFill>
                <a:cs typeface="Yu Gothic"/>
              </a:rPr>
              <a:t>空間的配置</a:t>
            </a:r>
            <a:r>
              <a:rPr kumimoji="0" sz="2400" kern="0" spc="-25" dirty="0">
                <a:solidFill>
                  <a:sysClr val="windowText" lastClr="000000"/>
                </a:solidFill>
                <a:cs typeface="Yu Gothic"/>
              </a:rPr>
              <a:t>を維持する</a:t>
            </a:r>
            <a:endParaRPr kumimoji="0" sz="2400" kern="0" dirty="0">
              <a:solidFill>
                <a:sysClr val="windowText" lastClr="000000"/>
              </a:solidFill>
              <a:cs typeface="Yu Gothic"/>
            </a:endParaRPr>
          </a:p>
        </p:txBody>
      </p:sp>
      <p:pic>
        <p:nvPicPr>
          <p:cNvPr id="20" name="object 6">
            <a:extLst>
              <a:ext uri="{FF2B5EF4-FFF2-40B4-BE49-F238E27FC236}">
                <a16:creationId xmlns:a16="http://schemas.microsoft.com/office/drawing/2014/main" id="{11BAC9F2-7E1E-260F-2F89-F3E78E6D85B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58" y="1098483"/>
            <a:ext cx="6019038" cy="1391412"/>
          </a:xfrm>
          <a:prstGeom prst="rect">
            <a:avLst/>
          </a:prstGeom>
        </p:spPr>
      </p:pic>
      <p:grpSp>
        <p:nvGrpSpPr>
          <p:cNvPr id="21" name="object 7">
            <a:extLst>
              <a:ext uri="{FF2B5EF4-FFF2-40B4-BE49-F238E27FC236}">
                <a16:creationId xmlns:a16="http://schemas.microsoft.com/office/drawing/2014/main" id="{453BE3A7-1AC2-B94E-E767-4EE1B859869C}"/>
              </a:ext>
            </a:extLst>
          </p:cNvPr>
          <p:cNvGrpSpPr/>
          <p:nvPr/>
        </p:nvGrpSpPr>
        <p:grpSpPr>
          <a:xfrm>
            <a:off x="1181100" y="2586669"/>
            <a:ext cx="5896610" cy="3257550"/>
            <a:chOff x="1181100" y="2715005"/>
            <a:chExt cx="5896610" cy="3257550"/>
          </a:xfrm>
        </p:grpSpPr>
        <p:pic>
          <p:nvPicPr>
            <p:cNvPr id="22" name="object 8" descr="座る, カーテン が含まれている画像  自動的に生成された説明">
              <a:extLst>
                <a:ext uri="{FF2B5EF4-FFF2-40B4-BE49-F238E27FC236}">
                  <a16:creationId xmlns:a16="http://schemas.microsoft.com/office/drawing/2014/main" id="{537E99D2-2908-DA68-7860-AAA5C27058B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250" y="2715005"/>
              <a:ext cx="5458206" cy="3257550"/>
            </a:xfrm>
            <a:prstGeom prst="rect">
              <a:avLst/>
            </a:prstGeom>
          </p:spPr>
        </p:pic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017C829C-31E6-941A-8007-E9C7EEC4FB1E}"/>
                </a:ext>
              </a:extLst>
            </p:cNvPr>
            <p:cNvSpPr/>
            <p:nvPr/>
          </p:nvSpPr>
          <p:spPr>
            <a:xfrm>
              <a:off x="1181100" y="2715005"/>
              <a:ext cx="438150" cy="3257550"/>
            </a:xfrm>
            <a:custGeom>
              <a:avLst/>
              <a:gdLst/>
              <a:ahLst/>
              <a:cxnLst/>
              <a:rect l="l" t="t" r="r" b="b"/>
              <a:pathLst>
                <a:path w="438150" h="3257550">
                  <a:moveTo>
                    <a:pt x="438150" y="0"/>
                  </a:moveTo>
                  <a:lnTo>
                    <a:pt x="0" y="0"/>
                  </a:lnTo>
                  <a:lnTo>
                    <a:pt x="0" y="3257550"/>
                  </a:lnTo>
                  <a:lnTo>
                    <a:pt x="438150" y="3257550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" name="object 10">
            <a:extLst>
              <a:ext uri="{FF2B5EF4-FFF2-40B4-BE49-F238E27FC236}">
                <a16:creationId xmlns:a16="http://schemas.microsoft.com/office/drawing/2014/main" id="{55257407-1448-0577-3553-5C116D6E8CC3}"/>
              </a:ext>
            </a:extLst>
          </p:cNvPr>
          <p:cNvSpPr txBox="1"/>
          <p:nvPr/>
        </p:nvSpPr>
        <p:spPr>
          <a:xfrm>
            <a:off x="1229440" y="3149958"/>
            <a:ext cx="245110" cy="21983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kumimoji="0" sz="1550" b="1" kern="0" dirty="0">
                <a:solidFill>
                  <a:srgbClr val="6EAC46"/>
                </a:solidFill>
                <a:latin typeface="Arial"/>
                <a:cs typeface="Arial"/>
              </a:rPr>
              <a:t>Mid/hindgut</a:t>
            </a:r>
            <a:r>
              <a:rPr kumimoji="0" sz="1550" b="1" kern="0" spc="170" dirty="0">
                <a:solidFill>
                  <a:srgbClr val="6EAC46"/>
                </a:solidFill>
                <a:latin typeface="Arial"/>
                <a:cs typeface="Arial"/>
              </a:rPr>
              <a:t> </a:t>
            </a:r>
            <a:r>
              <a:rPr kumimoji="0" sz="1550" b="1" kern="0" spc="-10" dirty="0">
                <a:solidFill>
                  <a:srgbClr val="FF0000"/>
                </a:solidFill>
                <a:latin typeface="Arial"/>
                <a:cs typeface="Arial"/>
              </a:rPr>
              <a:t>Mesoderm</a:t>
            </a:r>
            <a:endParaRPr kumimoji="0" sz="15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E5E3BA32-696F-9474-1B52-E65A439982B0}"/>
              </a:ext>
            </a:extLst>
          </p:cNvPr>
          <p:cNvSpPr txBox="1"/>
          <p:nvPr/>
        </p:nvSpPr>
        <p:spPr>
          <a:xfrm>
            <a:off x="9005316" y="6439342"/>
            <a:ext cx="3038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12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Takahashi</a:t>
            </a:r>
            <a:r>
              <a:rPr kumimoji="0" sz="1200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kumimoji="0" sz="1200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al,</a:t>
            </a:r>
            <a:r>
              <a:rPr kumimoji="0" sz="12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Cell</a:t>
            </a:r>
            <a:r>
              <a:rPr kumimoji="0" sz="1200" b="1" i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Reports</a:t>
            </a:r>
            <a:r>
              <a:rPr kumimoji="0" sz="1200" b="1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Methods</a:t>
            </a:r>
            <a:r>
              <a:rPr kumimoji="0" sz="1200" b="1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2024</a:t>
            </a:r>
            <a:endParaRPr kumimoji="0"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26" name="object 12" descr="森の中のネクタイ  低い精度で自動的に生成された説明">
            <a:extLst>
              <a:ext uri="{FF2B5EF4-FFF2-40B4-BE49-F238E27FC236}">
                <a16:creationId xmlns:a16="http://schemas.microsoft.com/office/drawing/2014/main" id="{3A4978BD-0328-D96C-754F-09D850F4DF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2850" y="719769"/>
            <a:ext cx="38481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9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9F23D-ED82-9719-DDCB-A2CFADEFD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08649C-2978-7B54-DB4C-34A8BC53AB37}"/>
              </a:ext>
            </a:extLst>
          </p:cNvPr>
          <p:cNvSpPr txBox="1"/>
          <p:nvPr/>
        </p:nvSpPr>
        <p:spPr>
          <a:xfrm>
            <a:off x="258619" y="707010"/>
            <a:ext cx="117856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アセンブロイド（</a:t>
            </a:r>
            <a:r>
              <a:rPr kumimoji="1" lang="en-US" altLang="ja-JP" sz="4000" b="1" dirty="0" err="1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assembloid</a:t>
            </a:r>
            <a:r>
              <a:rPr kumimoji="1" lang="ja-JP" altLang="en-US" sz="40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</a:t>
            </a:r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とは、２つ以上の異種</a:t>
            </a:r>
            <a:r>
              <a:rPr kumimoji="1" lang="ja-JP" altLang="en-US" sz="40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オルガノイド</a:t>
            </a:r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や</a:t>
            </a:r>
            <a:r>
              <a:rPr kumimoji="1" lang="ja-JP" altLang="en-US" sz="40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スフェロイド</a:t>
            </a:r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を融合させ、</a:t>
            </a:r>
            <a:r>
              <a:rPr kumimoji="1" lang="ja-JP" altLang="en-US" sz="40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自己組織化するオルガノイド</a:t>
            </a:r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のこと。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4CD89D0-A57E-00F6-C85B-FC8F2002ED05}"/>
              </a:ext>
            </a:extLst>
          </p:cNvPr>
          <p:cNvSpPr txBox="1"/>
          <p:nvPr/>
        </p:nvSpPr>
        <p:spPr>
          <a:xfrm>
            <a:off x="0" y="-8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アセンブロイドの定義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4C3346B-A863-F3DB-CD61-8C407A11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" y="2669251"/>
            <a:ext cx="5041392" cy="41887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4C791BF-2BCD-44D1-788B-280924B4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926" y="2850403"/>
            <a:ext cx="7158182" cy="386901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F9F69E-ACFC-964E-E965-9B76F7CAADE2}"/>
              </a:ext>
            </a:extLst>
          </p:cNvPr>
          <p:cNvSpPr txBox="1"/>
          <p:nvPr/>
        </p:nvSpPr>
        <p:spPr>
          <a:xfrm>
            <a:off x="5172745" y="6650223"/>
            <a:ext cx="68714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Stanford </a:t>
            </a:r>
            <a:r>
              <a:rPr lang="en-US" altLang="ja-JP" sz="900" b="1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Medicine:https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://stanmed.stanford.edu/brain-tissue-assembloids-expand-brain-understanding/</a:t>
            </a:r>
            <a:endParaRPr lang="ja-JP" altLang="en-US" sz="9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4720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71FD-A29B-897A-413C-C3A7D8079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F5946A-FDD9-BF0D-EAC3-CE84E10144D9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高い細胞融合性を持つスフェロイド！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063C6A-DBD3-4CEC-41F8-A78F3BE0AAE8}"/>
              </a:ext>
            </a:extLst>
          </p:cNvPr>
          <p:cNvSpPr txBox="1"/>
          <p:nvPr/>
        </p:nvSpPr>
        <p:spPr>
          <a:xfrm>
            <a:off x="3047999" y="6648979"/>
            <a:ext cx="6494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JST/</a:t>
            </a:r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新技術説明会動画＠日本科学大学：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https://www.youtube.com/watch?v=f-VP-YFcRrc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7A1AA48E-7842-4002-FFE0-23BD2E18DD5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185" y="1149477"/>
            <a:ext cx="5613654" cy="4257294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C22408B1-973F-2A48-CD62-370EF4F1E13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1533" y="1291210"/>
            <a:ext cx="5401818" cy="3982974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B7013659-ECE7-F31D-EE6D-BE8644A6B4E8}"/>
              </a:ext>
            </a:extLst>
          </p:cNvPr>
          <p:cNvSpPr txBox="1"/>
          <p:nvPr/>
        </p:nvSpPr>
        <p:spPr>
          <a:xfrm>
            <a:off x="2175256" y="723519"/>
            <a:ext cx="765048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5709285" algn="l"/>
              </a:tabLst>
            </a:pPr>
            <a:r>
              <a:rPr kumimoji="0" sz="27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s-</a:t>
            </a:r>
            <a:r>
              <a:rPr kumimoji="0" sz="275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Spheroids</a:t>
            </a:r>
            <a:r>
              <a:rPr kumimoji="0" sz="27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t-</a:t>
            </a:r>
            <a:r>
              <a:rPr kumimoji="0" sz="275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Spheroids</a:t>
            </a:r>
            <a:endParaRPr kumimoji="0" sz="27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C2B2149-14D3-8C2E-428F-4B1F7434EEA9}"/>
              </a:ext>
            </a:extLst>
          </p:cNvPr>
          <p:cNvSpPr/>
          <p:nvPr/>
        </p:nvSpPr>
        <p:spPr>
          <a:xfrm>
            <a:off x="0" y="5707440"/>
            <a:ext cx="11982450" cy="466725"/>
          </a:xfrm>
          <a:custGeom>
            <a:avLst/>
            <a:gdLst/>
            <a:ahLst/>
            <a:cxnLst/>
            <a:rect l="l" t="t" r="r" b="b"/>
            <a:pathLst>
              <a:path w="11982450" h="466725">
                <a:moveTo>
                  <a:pt x="11982450" y="0"/>
                </a:moveTo>
                <a:lnTo>
                  <a:pt x="0" y="0"/>
                </a:lnTo>
                <a:lnTo>
                  <a:pt x="0" y="466344"/>
                </a:lnTo>
                <a:lnTo>
                  <a:pt x="11982450" y="466344"/>
                </a:lnTo>
                <a:lnTo>
                  <a:pt x="11982450" y="0"/>
                </a:lnTo>
                <a:close/>
              </a:path>
            </a:pathLst>
          </a:custGeom>
          <a:solidFill>
            <a:srgbClr val="73FC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05899106-0B0E-61D3-1105-E41A8E5C8C08}"/>
              </a:ext>
            </a:extLst>
          </p:cNvPr>
          <p:cNvSpPr txBox="1"/>
          <p:nvPr/>
        </p:nvSpPr>
        <p:spPr>
          <a:xfrm>
            <a:off x="558293" y="5762719"/>
            <a:ext cx="10814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2400" kern="0" spc="-10" dirty="0">
                <a:solidFill>
                  <a:sysClr val="windowText" lastClr="000000"/>
                </a:solidFill>
                <a:cs typeface="Yu Gothic"/>
              </a:rPr>
              <a:t>浮遊状態の</a:t>
            </a:r>
            <a:r>
              <a:rPr kumimoji="0" sz="2400" kern="0" spc="-30" dirty="0">
                <a:solidFill>
                  <a:sysClr val="windowText" lastClr="000000"/>
                </a:solidFill>
                <a:cs typeface="Yu Gothic"/>
              </a:rPr>
              <a:t>s-</a:t>
            </a:r>
            <a:r>
              <a:rPr kumimoji="0" sz="2400" kern="0" spc="-25" dirty="0">
                <a:solidFill>
                  <a:sysClr val="windowText" lastClr="000000"/>
                </a:solidFill>
                <a:cs typeface="Yu Gothic"/>
              </a:rPr>
              <a:t>Spheroids</a:t>
            </a:r>
            <a:r>
              <a:rPr kumimoji="0" sz="2400" kern="0" spc="-10" dirty="0">
                <a:solidFill>
                  <a:sysClr val="windowText" lastClr="000000"/>
                </a:solidFill>
                <a:cs typeface="Yu Gothic"/>
              </a:rPr>
              <a:t>が有する</a:t>
            </a:r>
            <a:r>
              <a:rPr kumimoji="0" sz="2400" b="1" kern="0" spc="-20" dirty="0">
                <a:solidFill>
                  <a:sysClr val="windowText" lastClr="000000"/>
                </a:solidFill>
                <a:cs typeface="Yu Gothic"/>
              </a:rPr>
              <a:t>高い融合能を活かしたデザイニング</a:t>
            </a:r>
            <a:r>
              <a:rPr kumimoji="0" sz="2400" kern="0" spc="-30" dirty="0">
                <a:solidFill>
                  <a:sysClr val="windowText" lastClr="000000"/>
                </a:solidFill>
                <a:cs typeface="Yu Gothic"/>
              </a:rPr>
              <a:t>に取り組む</a:t>
            </a:r>
            <a:endParaRPr kumimoji="0" sz="2400" kern="0" dirty="0">
              <a:solidFill>
                <a:sysClr val="windowText" lastClr="000000"/>
              </a:solidFill>
              <a:cs typeface="Yu Gothic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CE75A46-D607-B454-0106-E5BF77B87F48}"/>
              </a:ext>
            </a:extLst>
          </p:cNvPr>
          <p:cNvSpPr txBox="1"/>
          <p:nvPr/>
        </p:nvSpPr>
        <p:spPr>
          <a:xfrm>
            <a:off x="8900161" y="6240400"/>
            <a:ext cx="3038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12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Takahashi</a:t>
            </a:r>
            <a:r>
              <a:rPr kumimoji="0" sz="1200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kumimoji="0" sz="1200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al,</a:t>
            </a:r>
            <a:r>
              <a:rPr kumimoji="0" sz="12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Cell</a:t>
            </a:r>
            <a:r>
              <a:rPr kumimoji="0" sz="1200" b="1" i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Reports</a:t>
            </a:r>
            <a:r>
              <a:rPr kumimoji="0" sz="1200" b="1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Methods</a:t>
            </a:r>
            <a:r>
              <a:rPr kumimoji="0" sz="1200" b="1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2024</a:t>
            </a:r>
            <a:endParaRPr kumimoji="0"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67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23740-84D4-3C3E-2EC0-88814621D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C1313C-3EA0-FB24-8719-F2B2313BA2CD}"/>
              </a:ext>
            </a:extLst>
          </p:cNvPr>
          <p:cNvSpPr txBox="1"/>
          <p:nvPr/>
        </p:nvSpPr>
        <p:spPr>
          <a:xfrm>
            <a:off x="0" y="-8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アセンブロイドの提唱者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5A198B-B610-A3BF-EEAA-F663997A5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7" y="707010"/>
            <a:ext cx="2835566" cy="385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8BCC27-1A90-B7C3-F146-47D5EC2C56B7}"/>
              </a:ext>
            </a:extLst>
          </p:cNvPr>
          <p:cNvSpPr txBox="1"/>
          <p:nvPr/>
        </p:nvSpPr>
        <p:spPr>
          <a:xfrm>
            <a:off x="46180" y="4255602"/>
            <a:ext cx="2835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7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7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Wikipedia</a:t>
            </a:r>
            <a:r>
              <a:rPr lang="ja-JP" altLang="en-US" sz="7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：</a:t>
            </a:r>
            <a:r>
              <a:rPr lang="en-US" altLang="ja-JP" sz="7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https://en.wikipedia.org/wiki/Sergiu_P._Pa%C8%99ca</a:t>
            </a:r>
            <a:endParaRPr lang="ja-JP" altLang="en-US" sz="700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7F3C6C1-2653-A8EE-138F-39E75373FD13}"/>
              </a:ext>
            </a:extLst>
          </p:cNvPr>
          <p:cNvSpPr txBox="1"/>
          <p:nvPr/>
        </p:nvSpPr>
        <p:spPr>
          <a:xfrm>
            <a:off x="801456" y="380788"/>
            <a:ext cx="2235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rgbClr val="2021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Sergiu P. </a:t>
            </a:r>
            <a:r>
              <a:rPr lang="en-US" altLang="ja-JP" b="1" i="0" dirty="0" err="1">
                <a:solidFill>
                  <a:srgbClr val="2021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Pașca</a:t>
            </a:r>
            <a:endParaRPr lang="ja-JP" altLang="en-US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48C9D70-E78A-3E86-4CBC-B81A469C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0323"/>
            <a:ext cx="5895343" cy="8961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62D5A5-20BA-2759-E734-E8E959B96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13" y="5464476"/>
            <a:ext cx="5309316" cy="12886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4282AC8-C600-D5FE-822D-44621F0C3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198" y="6721053"/>
            <a:ext cx="6145301" cy="2255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B0662F6-5569-791F-59DA-C328B947D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743" y="696948"/>
            <a:ext cx="5999512" cy="594642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4573C7-B9A9-419A-0734-2497A89F5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4184" y="707010"/>
            <a:ext cx="2900838" cy="385020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026A2C-3A10-4E3D-D1C0-5737A9B05E74}"/>
              </a:ext>
            </a:extLst>
          </p:cNvPr>
          <p:cNvSpPr txBox="1"/>
          <p:nvPr/>
        </p:nvSpPr>
        <p:spPr>
          <a:xfrm>
            <a:off x="3111475" y="4324852"/>
            <a:ext cx="28662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50" b="1" dirty="0">
                <a:solidFill>
                  <a:schemeClr val="bg1"/>
                </a:solidFill>
              </a:rPr>
              <a:t>（出所）</a:t>
            </a:r>
            <a:r>
              <a:rPr lang="en-US" altLang="ja-JP" sz="1050" b="1" dirty="0">
                <a:solidFill>
                  <a:schemeClr val="bg1"/>
                </a:solidFill>
              </a:rPr>
              <a:t>https://x.com/Sergiu_P_Pasca</a:t>
            </a:r>
            <a:endParaRPr lang="ja-JP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9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FA0A0-4036-A36B-9619-5F9AB334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図4">
            <a:extLst>
              <a:ext uri="{FF2B5EF4-FFF2-40B4-BE49-F238E27FC236}">
                <a16:creationId xmlns:a16="http://schemas.microsoft.com/office/drawing/2014/main" id="{0B956193-2640-8576-4D94-F7D6551F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90" y="494472"/>
            <a:ext cx="9275763" cy="610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00E7A44-0546-AC99-A39E-6A44C008F058}"/>
              </a:ext>
            </a:extLst>
          </p:cNvPr>
          <p:cNvSpPr txBox="1"/>
          <p:nvPr/>
        </p:nvSpPr>
        <p:spPr>
          <a:xfrm>
            <a:off x="3537528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Nature</a:t>
            </a:r>
            <a:r>
              <a:rPr lang="ja-JP" altLang="en-US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：</a:t>
            </a:r>
            <a:r>
              <a:rPr lang="en-US" altLang="ja-JP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https://www.nature.com/articles/s41413-024-00378-w/figures/4</a:t>
            </a:r>
            <a:endParaRPr lang="ja-JP" altLang="en-US" sz="11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44F5206-7ACA-0CEB-36E8-7B8BF3B5D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0" y="559124"/>
            <a:ext cx="2517628" cy="3338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FE9D40D-604A-D421-64D9-2D1FB1355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51" y="3934985"/>
            <a:ext cx="2476987" cy="266140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FFE88AE-AE82-4330-3FE3-566A82FE9AEF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骨と神経をアセンブロイドで分化・融合できないか？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15DB76-F48E-F1EB-4665-FF52F4A9C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9675" y="6035675"/>
            <a:ext cx="822325" cy="82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6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63EF7-CD8F-0089-E458-0B2C44A7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08A49CD-6928-DF9D-ED1F-A9798EF5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4944"/>
            <a:ext cx="4467233" cy="364065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63B3433-8630-D734-62B3-B83D5DBA0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32" y="3101199"/>
            <a:ext cx="7724767" cy="338385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F7832B5-34CB-F054-FEA4-164A0E98C141}"/>
              </a:ext>
            </a:extLst>
          </p:cNvPr>
          <p:cNvSpPr txBox="1"/>
          <p:nvPr/>
        </p:nvSpPr>
        <p:spPr>
          <a:xfrm>
            <a:off x="184727" y="707010"/>
            <a:ext cx="11831781" cy="23083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アセンブロイド（</a:t>
            </a:r>
            <a:r>
              <a:rPr kumimoji="1" lang="en-US" altLang="ja-JP" sz="3600" b="1" dirty="0" err="1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assembloid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とは、２つ以上の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オルガノイド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、もしくは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オルガノイドと特殊化した細胞腫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を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融合し機能的に一体化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することで、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自己組織化を誘発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して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新たな性質を創発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する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三次元培養組織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のこと。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D9C14B-32AB-02A4-186B-46255E3EA97D}"/>
              </a:ext>
            </a:extLst>
          </p:cNvPr>
          <p:cNvSpPr txBox="1"/>
          <p:nvPr/>
        </p:nvSpPr>
        <p:spPr>
          <a:xfrm>
            <a:off x="0" y="-8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アセンブロイドの再定義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137515-5E3D-1F93-FAF0-E113030B2E48}"/>
              </a:ext>
            </a:extLst>
          </p:cNvPr>
          <p:cNvSpPr txBox="1"/>
          <p:nvPr/>
        </p:nvSpPr>
        <p:spPr>
          <a:xfrm>
            <a:off x="5809673" y="6590083"/>
            <a:ext cx="5421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Nature </a:t>
            </a:r>
            <a:r>
              <a:rPr lang="en-US" altLang="ja-JP" sz="700" b="1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methoda:https</a:t>
            </a:r>
            <a:r>
              <a:rPr lang="en-US" altLang="ja-JP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://media.springernature.com/full/springer-static/image/art%3A10.1038%2Fs41592-020-01026-x/MediaObjects/41592_2020_1026_Figa_HTML.png</a:t>
            </a:r>
            <a:endParaRPr lang="ja-JP" altLang="en-US" sz="7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6259D6-0B04-E3EC-06CA-CA1C4D167AA6}"/>
              </a:ext>
            </a:extLst>
          </p:cNvPr>
          <p:cNvSpPr txBox="1"/>
          <p:nvPr/>
        </p:nvSpPr>
        <p:spPr>
          <a:xfrm>
            <a:off x="1" y="6630378"/>
            <a:ext cx="42579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STEM</a:t>
            </a:r>
            <a:r>
              <a:rPr lang="ja-JP" altLang="en-US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 </a:t>
            </a:r>
            <a:r>
              <a:rPr lang="en-US" altLang="ja-JP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CELL REPORTS : </a:t>
            </a:r>
            <a:r>
              <a:rPr lang="en-US" altLang="ja-JP" sz="5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https://ars.els-cdn.com/content/image/1-s2.0-S2213671123001005-fx1_lrg.jpg</a:t>
            </a:r>
            <a:endParaRPr lang="ja-JP" altLang="en-US" sz="7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799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585FD-EF10-DA29-0484-CAE584CC4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C890AF-E4B0-DAA6-558B-56A9AF6F0C3B}"/>
              </a:ext>
            </a:extLst>
          </p:cNvPr>
          <p:cNvSpPr txBox="1"/>
          <p:nvPr/>
        </p:nvSpPr>
        <p:spPr>
          <a:xfrm>
            <a:off x="2373745" y="6488668"/>
            <a:ext cx="707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VERITAS</a:t>
            </a:r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：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  <a:hlinkClick r:id="rId3"/>
              </a:rPr>
              <a:t>https://www.veritastk.co.jp/sciencelibrary/pickup/dorsal-ventral-forebrain-organoid.html</a:t>
            </a:r>
            <a:endParaRPr lang="en-US" altLang="ja-JP" sz="9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STEMCELL Technologies</a:t>
            </a:r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社ポスター「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Building three-dimensional human brain organoids</a:t>
            </a:r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」より改変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F2E805F-2746-DDA7-0147-1B45E97D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91" y="477168"/>
            <a:ext cx="8626764" cy="610042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F42E756-D621-E3A8-3164-0B28ABAA0FFE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再定義されたアセンブロイドの事例＠脳アセンブロイド</a:t>
            </a:r>
          </a:p>
        </p:txBody>
      </p:sp>
    </p:spTree>
    <p:extLst>
      <p:ext uri="{BB962C8B-B14F-4D97-AF65-F5344CB8AC3E}">
        <p14:creationId xmlns:p14="http://schemas.microsoft.com/office/powerpoint/2010/main" val="264005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1ADB8-E879-024D-430F-D855D0A27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74720B8-1CA9-6062-78A4-A9A8871B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820" y="627691"/>
            <a:ext cx="4837907" cy="6036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7BE0C51-0A1E-BC97-5FED-E80AF5F0B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947" y="2073707"/>
            <a:ext cx="683780" cy="68378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FCCCFCA-137A-02A0-42C4-FF5A6B7A4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554" y="662706"/>
            <a:ext cx="2953232" cy="606598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F47E69-1820-56DE-FFC3-CC48F925990B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肝臓・胆管・膵臓が連続した管腔構造を誘導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594D42D-4EC0-7D05-C8F6-D3A0F5AB2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72" y="2311686"/>
            <a:ext cx="3940389" cy="438929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30D3FD5-76C2-1ABC-4491-BF12CD4F1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25" y="473875"/>
            <a:ext cx="3059685" cy="194172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2B5F4C2-9977-2A85-FB83-BEBC5D7F6DE8}"/>
              </a:ext>
            </a:extLst>
          </p:cNvPr>
          <p:cNvSpPr txBox="1"/>
          <p:nvPr/>
        </p:nvSpPr>
        <p:spPr>
          <a:xfrm>
            <a:off x="2752436" y="6664036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900" b="1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Natere</a:t>
            </a:r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：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https://www.nature.com/articles/s41586-019-1598-0</a:t>
            </a:r>
            <a:endParaRPr lang="ja-JP" altLang="en-US" sz="9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851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56058-4006-13F8-A2AE-9F9FFB506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0AE5EA-5012-9D65-E3A8-3DB027F8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27" y="539083"/>
            <a:ext cx="3914874" cy="58639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FB2A66-91C1-DD92-CFC5-3BD48B714B95}"/>
              </a:ext>
            </a:extLst>
          </p:cNvPr>
          <p:cNvSpPr txBox="1"/>
          <p:nvPr/>
        </p:nvSpPr>
        <p:spPr>
          <a:xfrm>
            <a:off x="8007928" y="6464653"/>
            <a:ext cx="4185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frontiers:</a:t>
            </a:r>
          </a:p>
          <a:p>
            <a:pPr algn="ctr"/>
            <a:r>
              <a:rPr lang="en-US" altLang="ja-JP" sz="5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https://www.frontiersin.org/files/Articles/1338762/fbioe-12-1338762-HTML-r1/image_m/fbioe-12-1338762-g001.jpg</a:t>
            </a:r>
            <a:endParaRPr lang="ja-JP" altLang="en-US" sz="5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E42C93F-E4D8-42A8-C2C5-BA1853E26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41" y="539083"/>
            <a:ext cx="5920687" cy="33314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BC28B3A-E12C-EA64-FCDD-90C39942F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241" y="3410211"/>
            <a:ext cx="5920687" cy="331356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561878D-DA49-DEAD-EE77-C697A602BFD7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世界初の「ミニ肝臓の芽」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9B94A0C-D6A8-4E91-46A5-FF3504DC1FBD}"/>
              </a:ext>
            </a:extLst>
          </p:cNvPr>
          <p:cNvSpPr txBox="1"/>
          <p:nvPr/>
        </p:nvSpPr>
        <p:spPr>
          <a:xfrm>
            <a:off x="2289093" y="6686093"/>
            <a:ext cx="63376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00" dirty="0"/>
              <a:t>（出所）めざまし</a:t>
            </a:r>
            <a:r>
              <a:rPr lang="en-US" altLang="ja-JP" sz="800" dirty="0"/>
              <a:t>Media</a:t>
            </a:r>
            <a:r>
              <a:rPr lang="ja-JP" altLang="en-US" sz="500" dirty="0"/>
              <a:t>：</a:t>
            </a:r>
            <a:r>
              <a:rPr lang="en-US" altLang="ja-JP" sz="500" dirty="0"/>
              <a:t>https://mezamashi.media/articles/gallery/213785?utm_source=headlines.yahoo.co.jp&amp;utm_medium=referral&amp;utm_campaign=partnerLink&amp;image=2</a:t>
            </a:r>
            <a:endParaRPr lang="ja-JP" altLang="en-US" sz="8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C52BC84-F6B1-F469-1744-C6522046B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68" y="354357"/>
            <a:ext cx="1865747" cy="248626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4216D4B-015F-019A-6874-0DFB21090DF1}"/>
              </a:ext>
            </a:extLst>
          </p:cNvPr>
          <p:cNvSpPr txBox="1"/>
          <p:nvPr/>
        </p:nvSpPr>
        <p:spPr>
          <a:xfrm>
            <a:off x="9236" y="2813640"/>
            <a:ext cx="1961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（出所）東京科学大学：</a:t>
            </a:r>
            <a:endParaRPr lang="en-US" altLang="ja-JP" sz="8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en-US" altLang="ja-JP" sz="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https://www.tmd.ac.jp/news/20240911104815/</a:t>
            </a:r>
            <a:endParaRPr lang="ja-JP" altLang="en-US" sz="8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6112EE8-AD3E-C250-9AC4-1E6747D9B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68" y="3275305"/>
            <a:ext cx="1827935" cy="1806618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7FBFFF8-7FCF-1AB3-2ECF-DE130477C750}"/>
              </a:ext>
            </a:extLst>
          </p:cNvPr>
          <p:cNvSpPr txBox="1"/>
          <p:nvPr/>
        </p:nvSpPr>
        <p:spPr>
          <a:xfrm>
            <a:off x="38145" y="5054940"/>
            <a:ext cx="19613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（出所）東京科学大学・武部研究室：</a:t>
            </a:r>
            <a:endParaRPr lang="en-US" altLang="ja-JP" sz="8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en-US" altLang="ja-JP" sz="7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https://takebelab.com/ja/research/</a:t>
            </a:r>
            <a:endParaRPr lang="ja-JP" altLang="en-US" sz="7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93981D-F654-BAA1-204D-005280991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407" y="5441554"/>
            <a:ext cx="1372854" cy="1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50B3B-7D7B-FCB4-384C-2248A7C9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2C9CD2D-683E-6B18-C2A9-0CA1619F39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4E4266-DCBE-F457-880A-0697444A4648}"/>
              </a:ext>
            </a:extLst>
          </p:cNvPr>
          <p:cNvSpPr txBox="1"/>
          <p:nvPr/>
        </p:nvSpPr>
        <p:spPr>
          <a:xfrm>
            <a:off x="1" y="281412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イグノーベル賞</a:t>
            </a:r>
            <a:endParaRPr kumimoji="1" lang="en-US" altLang="ja-JP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6" name="Picture 2" descr="クラゲのキャラクター">
            <a:extLst>
              <a:ext uri="{FF2B5EF4-FFF2-40B4-BE49-F238E27FC236}">
                <a16:creationId xmlns:a16="http://schemas.microsoft.com/office/drawing/2014/main" id="{D456FAB9-E159-D338-A0EB-2C724C90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191">
            <a:off x="4740726" y="826085"/>
            <a:ext cx="1795686" cy="188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E0D269-A6DC-E8F5-256F-CD0A0A817E60}"/>
              </a:ext>
            </a:extLst>
          </p:cNvPr>
          <p:cNvSpPr/>
          <p:nvPr/>
        </p:nvSpPr>
        <p:spPr>
          <a:xfrm rot="885712">
            <a:off x="1350026" y="1069901"/>
            <a:ext cx="3014281" cy="11811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>
                <a:solidFill>
                  <a:schemeClr val="accent2">
                    <a:lumMod val="50000"/>
                  </a:schemeClr>
                </a:solidFill>
              </a:rPr>
              <a:t>豆知識</a:t>
            </a:r>
          </a:p>
        </p:txBody>
      </p:sp>
    </p:spTree>
    <p:extLst>
      <p:ext uri="{BB962C8B-B14F-4D97-AF65-F5344CB8AC3E}">
        <p14:creationId xmlns:p14="http://schemas.microsoft.com/office/powerpoint/2010/main" val="426839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789</Words>
  <Application>Microsoft Office PowerPoint</Application>
  <PresentationFormat>ワイド画面</PresentationFormat>
  <Paragraphs>96</Paragraphs>
  <Slides>20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33" baseType="lpstr">
      <vt:lpstr>BIZ UDPゴシック</vt:lpstr>
      <vt:lpstr>BIZ UDP明朝 Medium</vt:lpstr>
      <vt:lpstr>HGP創英角ｺﾞｼｯｸUB</vt:lpstr>
      <vt:lpstr>HGS創英角ｺﾞｼｯｸUB</vt:lpstr>
      <vt:lpstr>UD デジタル 教科書体 NK-R</vt:lpstr>
      <vt:lpstr>メイリオ</vt:lpstr>
      <vt:lpstr>Yu Gothic</vt:lpstr>
      <vt:lpstr>Yu Gothic</vt:lpstr>
      <vt:lpstr>游ゴシック Light</vt:lpstr>
      <vt:lpstr>Arial</vt:lpstr>
      <vt:lpstr>Britannic Bold</vt:lpstr>
      <vt:lpstr>Century Gothic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Abe,YutakaTKZIM</dc:creator>
  <cp:lastModifiedBy>Abe,YutakaTKZIM</cp:lastModifiedBy>
  <cp:revision>2</cp:revision>
  <dcterms:created xsi:type="dcterms:W3CDTF">2025-12-19T05:46:17Z</dcterms:created>
  <dcterms:modified xsi:type="dcterms:W3CDTF">2025-12-19T05:47:28Z</dcterms:modified>
</cp:coreProperties>
</file>